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61" r:id="rId2"/>
    <p:sldId id="260" r:id="rId3"/>
    <p:sldId id="264" r:id="rId4"/>
    <p:sldId id="605" r:id="rId5"/>
    <p:sldId id="263" r:id="rId6"/>
    <p:sldId id="596" r:id="rId7"/>
    <p:sldId id="586" r:id="rId8"/>
    <p:sldId id="616" r:id="rId9"/>
    <p:sldId id="625" r:id="rId10"/>
    <p:sldId id="617" r:id="rId11"/>
    <p:sldId id="627" r:id="rId12"/>
    <p:sldId id="610" r:id="rId13"/>
    <p:sldId id="628" r:id="rId14"/>
    <p:sldId id="629" r:id="rId15"/>
    <p:sldId id="630" r:id="rId16"/>
    <p:sldId id="631" r:id="rId17"/>
    <p:sldId id="632" r:id="rId18"/>
    <p:sldId id="633" r:id="rId19"/>
    <p:sldId id="634" r:id="rId20"/>
    <p:sldId id="635" r:id="rId21"/>
    <p:sldId id="325" r:id="rId22"/>
    <p:sldId id="622" r:id="rId23"/>
    <p:sldId id="623" r:id="rId24"/>
    <p:sldId id="624" r:id="rId25"/>
    <p:sldId id="606" r:id="rId26"/>
    <p:sldId id="607" r:id="rId27"/>
    <p:sldId id="614" r:id="rId28"/>
    <p:sldId id="615" r:id="rId29"/>
    <p:sldId id="383" r:id="rId30"/>
    <p:sldId id="603" r:id="rId3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968F4076-5984-5D44-854E-C833D652B226}">
          <p14:sldIdLst>
            <p14:sldId id="261"/>
            <p14:sldId id="260"/>
            <p14:sldId id="264"/>
            <p14:sldId id="605"/>
          </p14:sldIdLst>
        </p14:section>
        <p14:section name="DFNconf" id="{BBB4DD3F-3D0F-2E43-9A00-093E9A280B35}">
          <p14:sldIdLst>
            <p14:sldId id="263"/>
            <p14:sldId id="596"/>
            <p14:sldId id="586"/>
            <p14:sldId id="616"/>
            <p14:sldId id="625"/>
            <p14:sldId id="617"/>
            <p14:sldId id="627"/>
            <p14:sldId id="610"/>
            <p14:sldId id="628"/>
            <p14:sldId id="629"/>
            <p14:sldId id="630"/>
            <p14:sldId id="631"/>
            <p14:sldId id="632"/>
            <p14:sldId id="633"/>
            <p14:sldId id="634"/>
            <p14:sldId id="635"/>
          </p14:sldIdLst>
        </p14:section>
        <p14:section name="DFNFernsprechen" id="{D87720CE-1F91-E942-AA89-BE902B9F45BC}">
          <p14:sldIdLst>
            <p14:sldId id="325"/>
            <p14:sldId id="622"/>
            <p14:sldId id="623"/>
            <p14:sldId id="624"/>
            <p14:sldId id="606"/>
            <p14:sldId id="607"/>
            <p14:sldId id="614"/>
            <p14:sldId id="615"/>
          </p14:sldIdLst>
        </p14:section>
        <p14:section name="Sonstiges und Ende" id="{335642C7-00FC-7B41-ACA9-962B8A8CE767}">
          <p14:sldIdLst>
            <p14:sldId id="383"/>
            <p14:sldId id="60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clrMru>
    <a:srgbClr val="0084BF"/>
    <a:srgbClr val="85BC41"/>
    <a:srgbClr val="ED952D"/>
    <a:srgbClr val="006DAA"/>
    <a:srgbClr val="DBEAF2"/>
    <a:srgbClr val="5F5F5F"/>
    <a:srgbClr val="A2257C"/>
    <a:srgbClr val="0090D6"/>
    <a:srgbClr val="4D4D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18"/>
    <p:restoredTop sz="57576"/>
  </p:normalViewPr>
  <p:slideViewPr>
    <p:cSldViewPr snapToGrid="0" snapToObjects="1">
      <p:cViewPr varScale="1">
        <p:scale>
          <a:sx n="65" d="100"/>
          <a:sy n="65" d="100"/>
        </p:scale>
        <p:origin x="1752" y="2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72" d="100"/>
          <a:sy n="172" d="100"/>
        </p:scale>
        <p:origin x="5344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meyer/Documents/DFN/Vortra&#776;ge%20(auch%20auf%20GS)/2023-03-28%20BT78/Material/2023-03-06_DFNconf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meyer/Documents/DFN/Vortra&#776;ge%20(auch%20auf%20GS)/2023-03-28%20BT78/Material/2023-03-16-Statistik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meyer/Documents/DFN/Vortra&#776;ge%20(auch%20auf%20GS)/2023-03-28%20BT78/Material/2023-03-16-Statistik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meyer/Documents/DFN/Vortra&#776;ge%20(auch%20auf%20GS)/2023-03-28%20BT78/Material/Ports%20VoIP-Centrex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r>
              <a:rPr lang="de-DE" sz="1500"/>
              <a:t>Anzahl durchgeführter Meetings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11440041255430931"/>
          <c:y val="8.3276384600797268E-2"/>
          <c:w val="0.7956153828065633"/>
          <c:h val="0.7996395099605117"/>
        </c:manualLayout>
      </c:layout>
      <c:lineChart>
        <c:grouping val="standard"/>
        <c:varyColors val="0"/>
        <c:ser>
          <c:idx val="0"/>
          <c:order val="0"/>
          <c:tx>
            <c:strRef>
              <c:f>'DFNconf 3'!$B$1</c:f>
              <c:strCache>
                <c:ptCount val="1"/>
                <c:pt idx="0">
                  <c:v>Adobe Connect</c:v>
                </c:pt>
              </c:strCache>
            </c:strRef>
          </c:tx>
          <c:spPr>
            <a:ln w="44450" cap="rnd">
              <a:solidFill>
                <a:srgbClr val="0083BF"/>
              </a:solidFill>
              <a:round/>
            </a:ln>
            <a:effectLst/>
          </c:spPr>
          <c:marker>
            <c:symbol val="none"/>
          </c:marker>
          <c:dLbls>
            <c:dLbl>
              <c:idx val="10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D27-A84A-8272-BD3F42DD78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84B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'DFNconf 3'!$A$2:$A$111</c:f>
              <c:numCache>
                <c:formatCode>mmm\-yy</c:formatCode>
                <c:ptCount val="110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</c:numCache>
            </c:numRef>
          </c:cat>
          <c:val>
            <c:numRef>
              <c:f>'DFNconf 3'!$B$2:$B$111</c:f>
              <c:numCache>
                <c:formatCode>#,##0</c:formatCode>
                <c:ptCount val="110"/>
                <c:pt idx="0">
                  <c:v>7897</c:v>
                </c:pt>
                <c:pt idx="1">
                  <c:v>6978</c:v>
                </c:pt>
                <c:pt idx="2">
                  <c:v>7987</c:v>
                </c:pt>
                <c:pt idx="3">
                  <c:v>8315</c:v>
                </c:pt>
                <c:pt idx="4">
                  <c:v>8492</c:v>
                </c:pt>
                <c:pt idx="5">
                  <c:v>7442</c:v>
                </c:pt>
                <c:pt idx="6">
                  <c:v>6644</c:v>
                </c:pt>
                <c:pt idx="7">
                  <c:v>4448</c:v>
                </c:pt>
                <c:pt idx="8">
                  <c:v>6613</c:v>
                </c:pt>
                <c:pt idx="9">
                  <c:v>9830</c:v>
                </c:pt>
                <c:pt idx="10">
                  <c:v>9930</c:v>
                </c:pt>
                <c:pt idx="11">
                  <c:v>6673</c:v>
                </c:pt>
                <c:pt idx="12">
                  <c:v>8716</c:v>
                </c:pt>
                <c:pt idx="13">
                  <c:v>7762</c:v>
                </c:pt>
                <c:pt idx="14">
                  <c:v>8945</c:v>
                </c:pt>
                <c:pt idx="15">
                  <c:v>9950</c:v>
                </c:pt>
                <c:pt idx="16">
                  <c:v>9536</c:v>
                </c:pt>
                <c:pt idx="17">
                  <c:v>9681</c:v>
                </c:pt>
                <c:pt idx="18">
                  <c:v>8330</c:v>
                </c:pt>
                <c:pt idx="19">
                  <c:v>4883</c:v>
                </c:pt>
                <c:pt idx="20">
                  <c:v>7834</c:v>
                </c:pt>
                <c:pt idx="21">
                  <c:v>11084</c:v>
                </c:pt>
                <c:pt idx="22">
                  <c:v>12393</c:v>
                </c:pt>
                <c:pt idx="23">
                  <c:v>8760</c:v>
                </c:pt>
                <c:pt idx="24">
                  <c:v>10367</c:v>
                </c:pt>
                <c:pt idx="25">
                  <c:v>9909</c:v>
                </c:pt>
                <c:pt idx="26">
                  <c:v>9980</c:v>
                </c:pt>
                <c:pt idx="27">
                  <c:v>13128</c:v>
                </c:pt>
                <c:pt idx="28">
                  <c:v>11802</c:v>
                </c:pt>
                <c:pt idx="29">
                  <c:v>12147</c:v>
                </c:pt>
                <c:pt idx="30">
                  <c:v>8944</c:v>
                </c:pt>
                <c:pt idx="31">
                  <c:v>6947</c:v>
                </c:pt>
                <c:pt idx="32">
                  <c:v>9797</c:v>
                </c:pt>
                <c:pt idx="33">
                  <c:v>12770</c:v>
                </c:pt>
                <c:pt idx="34">
                  <c:v>15151</c:v>
                </c:pt>
                <c:pt idx="35">
                  <c:v>10340</c:v>
                </c:pt>
                <c:pt idx="36">
                  <c:v>13103</c:v>
                </c:pt>
                <c:pt idx="37">
                  <c:v>10995</c:v>
                </c:pt>
                <c:pt idx="38">
                  <c:v>13167</c:v>
                </c:pt>
                <c:pt idx="39">
                  <c:v>12723</c:v>
                </c:pt>
                <c:pt idx="40">
                  <c:v>15490</c:v>
                </c:pt>
                <c:pt idx="41">
                  <c:v>13353</c:v>
                </c:pt>
                <c:pt idx="42">
                  <c:v>11498</c:v>
                </c:pt>
                <c:pt idx="43">
                  <c:v>8590</c:v>
                </c:pt>
                <c:pt idx="44">
                  <c:v>10517</c:v>
                </c:pt>
                <c:pt idx="45">
                  <c:v>14622</c:v>
                </c:pt>
                <c:pt idx="46">
                  <c:v>17586</c:v>
                </c:pt>
                <c:pt idx="47">
                  <c:v>11510</c:v>
                </c:pt>
                <c:pt idx="48">
                  <c:v>15534</c:v>
                </c:pt>
                <c:pt idx="49">
                  <c:v>12810</c:v>
                </c:pt>
                <c:pt idx="50">
                  <c:v>12981</c:v>
                </c:pt>
                <c:pt idx="51">
                  <c:v>16638</c:v>
                </c:pt>
                <c:pt idx="52">
                  <c:v>16398</c:v>
                </c:pt>
                <c:pt idx="53">
                  <c:v>16268</c:v>
                </c:pt>
                <c:pt idx="54">
                  <c:v>12862</c:v>
                </c:pt>
                <c:pt idx="55">
                  <c:v>9739</c:v>
                </c:pt>
                <c:pt idx="56">
                  <c:v>12234</c:v>
                </c:pt>
                <c:pt idx="57">
                  <c:v>18210</c:v>
                </c:pt>
                <c:pt idx="58">
                  <c:v>19308</c:v>
                </c:pt>
                <c:pt idx="59">
                  <c:v>12567</c:v>
                </c:pt>
                <c:pt idx="60">
                  <c:v>17040</c:v>
                </c:pt>
                <c:pt idx="61">
                  <c:v>13938</c:v>
                </c:pt>
                <c:pt idx="62">
                  <c:v>14490</c:v>
                </c:pt>
                <c:pt idx="63">
                  <c:v>16020</c:v>
                </c:pt>
                <c:pt idx="64">
                  <c:v>17617</c:v>
                </c:pt>
                <c:pt idx="65">
                  <c:v>14427</c:v>
                </c:pt>
                <c:pt idx="66">
                  <c:v>13504</c:v>
                </c:pt>
                <c:pt idx="67">
                  <c:v>9625</c:v>
                </c:pt>
                <c:pt idx="68">
                  <c:v>12438</c:v>
                </c:pt>
                <c:pt idx="69">
                  <c:v>17679</c:v>
                </c:pt>
                <c:pt idx="70">
                  <c:v>17449</c:v>
                </c:pt>
                <c:pt idx="71">
                  <c:v>11933</c:v>
                </c:pt>
                <c:pt idx="72">
                  <c:v>15529</c:v>
                </c:pt>
                <c:pt idx="73">
                  <c:v>12945</c:v>
                </c:pt>
                <c:pt idx="74">
                  <c:v>62510</c:v>
                </c:pt>
                <c:pt idx="75">
                  <c:v>44463</c:v>
                </c:pt>
                <c:pt idx="76">
                  <c:v>21175</c:v>
                </c:pt>
                <c:pt idx="77">
                  <c:v>16016</c:v>
                </c:pt>
                <c:pt idx="78">
                  <c:v>9632</c:v>
                </c:pt>
                <c:pt idx="79">
                  <c:v>4425</c:v>
                </c:pt>
                <c:pt idx="80">
                  <c:v>6716</c:v>
                </c:pt>
                <c:pt idx="81">
                  <c:v>10566</c:v>
                </c:pt>
                <c:pt idx="82">
                  <c:v>12376</c:v>
                </c:pt>
                <c:pt idx="83">
                  <c:v>7275</c:v>
                </c:pt>
                <c:pt idx="84">
                  <c:v>8072</c:v>
                </c:pt>
                <c:pt idx="85">
                  <c:v>4753</c:v>
                </c:pt>
                <c:pt idx="86">
                  <c:v>3622</c:v>
                </c:pt>
                <c:pt idx="87">
                  <c:v>6710</c:v>
                </c:pt>
                <c:pt idx="88">
                  <c:v>4774</c:v>
                </c:pt>
                <c:pt idx="89">
                  <c:v>4601</c:v>
                </c:pt>
                <c:pt idx="90">
                  <c:v>2732</c:v>
                </c:pt>
                <c:pt idx="91">
                  <c:v>1232</c:v>
                </c:pt>
                <c:pt idx="92">
                  <c:v>1832</c:v>
                </c:pt>
                <c:pt idx="93">
                  <c:v>3856</c:v>
                </c:pt>
                <c:pt idx="94">
                  <c:v>3467</c:v>
                </c:pt>
                <c:pt idx="95">
                  <c:v>2587</c:v>
                </c:pt>
                <c:pt idx="96">
                  <c:v>3180</c:v>
                </c:pt>
                <c:pt idx="97">
                  <c:v>1810</c:v>
                </c:pt>
                <c:pt idx="98">
                  <c:v>2098</c:v>
                </c:pt>
                <c:pt idx="99">
                  <c:v>1817</c:v>
                </c:pt>
                <c:pt idx="100">
                  <c:v>1814</c:v>
                </c:pt>
                <c:pt idx="101">
                  <c:v>1460</c:v>
                </c:pt>
                <c:pt idx="102">
                  <c:v>1072</c:v>
                </c:pt>
                <c:pt idx="103">
                  <c:v>559</c:v>
                </c:pt>
                <c:pt idx="104">
                  <c:v>1022</c:v>
                </c:pt>
                <c:pt idx="105">
                  <c:v>1484</c:v>
                </c:pt>
                <c:pt idx="106">
                  <c:v>1536</c:v>
                </c:pt>
                <c:pt idx="107">
                  <c:v>1040</c:v>
                </c:pt>
                <c:pt idx="108">
                  <c:v>1023</c:v>
                </c:pt>
                <c:pt idx="109">
                  <c:v>610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D27-A84A-8272-BD3F42DD78FC}"/>
            </c:ext>
          </c:extLst>
        </c:ser>
        <c:ser>
          <c:idx val="2"/>
          <c:order val="1"/>
          <c:tx>
            <c:strRef>
              <c:f>'DFNconf 3'!$C$1</c:f>
              <c:strCache>
                <c:ptCount val="1"/>
                <c:pt idx="0">
                  <c:v>Pexip</c:v>
                </c:pt>
              </c:strCache>
            </c:strRef>
          </c:tx>
          <c:spPr>
            <a:ln w="44450" cap="rnd">
              <a:solidFill>
                <a:srgbClr val="85BC41"/>
              </a:solidFill>
              <a:round/>
            </a:ln>
            <a:effectLst/>
          </c:spPr>
          <c:marker>
            <c:symbol val="none"/>
          </c:marker>
          <c:dLbls>
            <c:dLbl>
              <c:idx val="10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D27-A84A-8272-BD3F42DD78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85BC4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'DFNconf 3'!$A$2:$A$111</c:f>
              <c:numCache>
                <c:formatCode>mmm\-yy</c:formatCode>
                <c:ptCount val="110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</c:numCache>
            </c:numRef>
          </c:cat>
          <c:val>
            <c:numRef>
              <c:f>'DFNconf 3'!$C$2:$C$111</c:f>
              <c:numCache>
                <c:formatCode>General</c:formatCode>
                <c:ptCount val="110"/>
                <c:pt idx="52" formatCode="#,##0_ ;\-#,##0\ ">
                  <c:v>560</c:v>
                </c:pt>
                <c:pt idx="53" formatCode="#,##0_ ;\-#,##0\ ">
                  <c:v>1017</c:v>
                </c:pt>
                <c:pt idx="54" formatCode="#,##0_ ;\-#,##0\ ">
                  <c:v>889</c:v>
                </c:pt>
                <c:pt idx="55" formatCode="#,##0_ ;\-#,##0\ ">
                  <c:v>710</c:v>
                </c:pt>
                <c:pt idx="56" formatCode="#,##0_ ;\-#,##0\ ">
                  <c:v>587</c:v>
                </c:pt>
                <c:pt idx="57" formatCode="#,##0_ ;\-#,##0\ ">
                  <c:v>1105</c:v>
                </c:pt>
                <c:pt idx="58" formatCode="#,##0_ ;\-#,##0\ ">
                  <c:v>5042</c:v>
                </c:pt>
                <c:pt idx="59" formatCode="#,##0_ ;\-#,##0\ ">
                  <c:v>4684</c:v>
                </c:pt>
                <c:pt idx="60" formatCode="#,##0_ ;\-#,##0\ ">
                  <c:v>8688</c:v>
                </c:pt>
                <c:pt idx="61" formatCode="#,##0_ ;\-#,##0\ ">
                  <c:v>9882</c:v>
                </c:pt>
                <c:pt idx="62" formatCode="#,##0_ ;\-#,##0\ ">
                  <c:v>11592</c:v>
                </c:pt>
                <c:pt idx="63" formatCode="#,##0_ ;\-#,##0\ ">
                  <c:v>11574</c:v>
                </c:pt>
                <c:pt idx="64" formatCode="#,##0_ ;\-#,##0\ ">
                  <c:v>13749</c:v>
                </c:pt>
                <c:pt idx="65" formatCode="#,##0_ ;\-#,##0\ ">
                  <c:v>13511</c:v>
                </c:pt>
                <c:pt idx="66" formatCode="#,##0_ ;\-#,##0\ ">
                  <c:v>13551</c:v>
                </c:pt>
                <c:pt idx="67" formatCode="#,##0_ ;\-#,##0\ ">
                  <c:v>12577</c:v>
                </c:pt>
                <c:pt idx="68" formatCode="#,##0_ ;\-#,##0\ ">
                  <c:v>16369</c:v>
                </c:pt>
                <c:pt idx="69" formatCode="#,##0_ ;\-#,##0\ ">
                  <c:v>15388</c:v>
                </c:pt>
                <c:pt idx="70" formatCode="#,##0_ ;\-#,##0\ ">
                  <c:v>24862</c:v>
                </c:pt>
                <c:pt idx="71" formatCode="#,##0_ ;\-#,##0\ ">
                  <c:v>20845</c:v>
                </c:pt>
                <c:pt idx="72" formatCode="#,##0_ ;\-#,##0\ ">
                  <c:v>29976</c:v>
                </c:pt>
                <c:pt idx="73" formatCode="#,##0_ ;\-#,##0\ ">
                  <c:v>32430</c:v>
                </c:pt>
                <c:pt idx="74" formatCode="#,##0_ ;\-#,##0\ ">
                  <c:v>79073.749948523662</c:v>
                </c:pt>
                <c:pt idx="75" formatCode="#,##0_ ;\-#,##0\ ">
                  <c:v>104641.93962854672</c:v>
                </c:pt>
                <c:pt idx="76" formatCode="#,##0_ ;\-#,##0\ ">
                  <c:v>114182.76736811761</c:v>
                </c:pt>
                <c:pt idx="77" formatCode="#,##0_ ;\-#,##0\ ">
                  <c:v>77867</c:v>
                </c:pt>
                <c:pt idx="78" formatCode="#,##0_ ;\-#,##0\ ">
                  <c:v>54018</c:v>
                </c:pt>
                <c:pt idx="79" formatCode="#,##0_ ;\-#,##0\ ">
                  <c:v>32992</c:v>
                </c:pt>
                <c:pt idx="80" formatCode="#,##0_ ;\-#,##0\ ">
                  <c:v>41595</c:v>
                </c:pt>
                <c:pt idx="81" formatCode="#,##0_ ;\-#,##0\ ">
                  <c:v>49451</c:v>
                </c:pt>
                <c:pt idx="82" formatCode="#,##0_ ;\-#,##0\ ">
                  <c:v>73570</c:v>
                </c:pt>
                <c:pt idx="83" formatCode="#,##0_ ;\-#,##0\ ">
                  <c:v>49109</c:v>
                </c:pt>
                <c:pt idx="84" formatCode="#,##0_ ;\-#,##0\ ">
                  <c:v>65194</c:v>
                </c:pt>
                <c:pt idx="85" formatCode="#,##0_ ;\-#,##0\ ">
                  <c:v>58012</c:v>
                </c:pt>
                <c:pt idx="86" formatCode="#,##0_ ;\-#,##0\ ">
                  <c:v>57361</c:v>
                </c:pt>
                <c:pt idx="87" formatCode="#,##0_ ;\-#,##0\ ">
                  <c:v>43218</c:v>
                </c:pt>
                <c:pt idx="88" formatCode="#,##0_ ;\-#,##0\ ">
                  <c:v>35572</c:v>
                </c:pt>
                <c:pt idx="89" formatCode="#,##0_ ;\-#,##0\ ">
                  <c:v>33315</c:v>
                </c:pt>
                <c:pt idx="90" formatCode="#,##0_ ;\-#,##0\ ">
                  <c:v>24761</c:v>
                </c:pt>
                <c:pt idx="91" formatCode="#,##0_ ;\-#,##0\ ">
                  <c:v>18881</c:v>
                </c:pt>
                <c:pt idx="92" formatCode="#,##0_ ;\-#,##0\ ">
                  <c:v>23114</c:v>
                </c:pt>
                <c:pt idx="93" formatCode="#,##0_ ;\-#,##0\ ">
                  <c:v>22299</c:v>
                </c:pt>
                <c:pt idx="94" formatCode="#,##0_ ;\-#,##0\ ">
                  <c:v>29795</c:v>
                </c:pt>
                <c:pt idx="95" formatCode="#,##0_ ;\-#,##0\ ">
                  <c:v>23853</c:v>
                </c:pt>
                <c:pt idx="96" formatCode="#,##0_ ;\-#,##0\ ">
                  <c:v>28306</c:v>
                </c:pt>
                <c:pt idx="97" formatCode="#,##0_ ;\-#,##0\ ">
                  <c:v>26107</c:v>
                </c:pt>
                <c:pt idx="98" formatCode="#,##0_ ;\-#,##0\ ">
                  <c:v>25397</c:v>
                </c:pt>
                <c:pt idx="99" formatCode="#,##0_ ;\-#,##0\ ">
                  <c:v>16391</c:v>
                </c:pt>
                <c:pt idx="100" formatCode="#,##0_ ;\-#,##0\ ">
                  <c:v>15906</c:v>
                </c:pt>
                <c:pt idx="101" formatCode="#,##0_ ;\-#,##0\ ">
                  <c:v>12904</c:v>
                </c:pt>
                <c:pt idx="102" formatCode="#,##0_ ;\-#,##0\ ">
                  <c:v>11442</c:v>
                </c:pt>
                <c:pt idx="103" formatCode="#,##0_ ;\-#,##0\ ">
                  <c:v>10661</c:v>
                </c:pt>
                <c:pt idx="104" formatCode="#,##0_ ;\-#,##0\ ">
                  <c:v>12000</c:v>
                </c:pt>
                <c:pt idx="105" formatCode="#,##0_ ;\-#,##0\ ">
                  <c:v>10842</c:v>
                </c:pt>
                <c:pt idx="106" formatCode="#,##0_ ;\-#,##0\ ">
                  <c:v>15033</c:v>
                </c:pt>
                <c:pt idx="107" formatCode="#,##0_ ;\-#,##0\ ">
                  <c:v>10708</c:v>
                </c:pt>
                <c:pt idx="108" formatCode="#,##0_ ;\-#,##0\ ">
                  <c:v>13461</c:v>
                </c:pt>
                <c:pt idx="109" formatCode="#,##0_ ;\-#,##0\ ">
                  <c:v>13153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D27-A84A-8272-BD3F42DD78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34849904"/>
        <c:axId val="732320192"/>
      </c:lineChart>
      <c:dateAx>
        <c:axId val="734849904"/>
        <c:scaling>
          <c:orientation val="minMax"/>
          <c:min val="44228"/>
        </c:scaling>
        <c:delete val="0"/>
        <c:axPos val="b"/>
        <c:numFmt formatCode="m\/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de-DE"/>
          </a:p>
        </c:txPr>
        <c:crossAx val="732320192"/>
        <c:crosses val="autoZero"/>
        <c:auto val="1"/>
        <c:lblOffset val="100"/>
        <c:baseTimeUnit val="months"/>
        <c:majorUnit val="2"/>
        <c:majorTimeUnit val="months"/>
      </c:dateAx>
      <c:valAx>
        <c:axId val="732320192"/>
        <c:scaling>
          <c:orientation val="minMax"/>
          <c:max val="8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r>
                  <a:rPr lang="de-DE" b="1"/>
                  <a:t>Anzahl Meetings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pPr>
              <a:endParaRPr lang="de-DE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de-DE"/>
          </a:p>
        </c:txPr>
        <c:crossAx val="734849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Lokationen!$A$18</c:f>
              <c:strCache>
                <c:ptCount val="1"/>
                <c:pt idx="0">
                  <c:v>BT78</c:v>
                </c:pt>
              </c:strCache>
            </c:strRef>
          </c:tx>
          <c:spPr>
            <a:solidFill>
              <a:srgbClr val="0084B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Lokationen!$F$1:$H$1</c:f>
              <c:strCache>
                <c:ptCount val="3"/>
                <c:pt idx="0">
                  <c:v>VoIP-Lokationen</c:v>
                </c:pt>
                <c:pt idx="1">
                  <c:v>VoIP-Centrex-Lokationen</c:v>
                </c:pt>
                <c:pt idx="2">
                  <c:v>Substitute</c:v>
                </c:pt>
              </c:strCache>
            </c:strRef>
          </c:cat>
          <c:val>
            <c:numRef>
              <c:f>Lokationen!$F$18:$H$18</c:f>
              <c:numCache>
                <c:formatCode>General</c:formatCode>
                <c:ptCount val="3"/>
                <c:pt idx="0">
                  <c:v>395</c:v>
                </c:pt>
                <c:pt idx="1">
                  <c:v>121</c:v>
                </c:pt>
                <c:pt idx="2">
                  <c:v>257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FB-974E-9734-96E7852CA15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05016184"/>
        <c:axId val="405016576"/>
      </c:barChart>
      <c:catAx>
        <c:axId val="405016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05016576"/>
        <c:crosses val="autoZero"/>
        <c:auto val="0"/>
        <c:lblAlgn val="ctr"/>
        <c:lblOffset val="100"/>
        <c:noMultiLvlLbl val="0"/>
      </c:catAx>
      <c:valAx>
        <c:axId val="405016576"/>
        <c:scaling>
          <c:orientation val="minMax"/>
          <c:max val="4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05016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373218572658997E-2"/>
          <c:y val="3.7089871611982898E-2"/>
          <c:w val="0.84932493601216796"/>
          <c:h val="0.82389589675042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Volumen!$A$16</c:f>
              <c:strCache>
                <c:ptCount val="1"/>
                <c:pt idx="0">
                  <c:v>Minuten</c:v>
                </c:pt>
              </c:strCache>
            </c:strRef>
          </c:tx>
          <c:spPr>
            <a:solidFill>
              <a:srgbClr val="0084BF"/>
            </a:solidFill>
            <a:ln>
              <a:noFill/>
            </a:ln>
            <a:effectLst/>
          </c:spPr>
          <c:invertIfNegative val="0"/>
          <c:cat>
            <c:numRef>
              <c:f>Volumen!$B$15:$CT$15</c:f>
              <c:numCache>
                <c:formatCode>mm\/yy</c:formatCode>
                <c:ptCount val="97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  <c:pt idx="36">
                  <c:v>43101</c:v>
                </c:pt>
                <c:pt idx="37">
                  <c:v>43132</c:v>
                </c:pt>
                <c:pt idx="38">
                  <c:v>43160</c:v>
                </c:pt>
                <c:pt idx="39">
                  <c:v>43191</c:v>
                </c:pt>
                <c:pt idx="40">
                  <c:v>43221</c:v>
                </c:pt>
                <c:pt idx="41">
                  <c:v>43252</c:v>
                </c:pt>
                <c:pt idx="42">
                  <c:v>43282</c:v>
                </c:pt>
                <c:pt idx="43">
                  <c:v>43313</c:v>
                </c:pt>
                <c:pt idx="44">
                  <c:v>43344</c:v>
                </c:pt>
                <c:pt idx="45">
                  <c:v>43374</c:v>
                </c:pt>
                <c:pt idx="46">
                  <c:v>43405</c:v>
                </c:pt>
                <c:pt idx="47">
                  <c:v>43435</c:v>
                </c:pt>
                <c:pt idx="48">
                  <c:v>43466</c:v>
                </c:pt>
                <c:pt idx="49">
                  <c:v>43497</c:v>
                </c:pt>
                <c:pt idx="50">
                  <c:v>43525</c:v>
                </c:pt>
                <c:pt idx="51">
                  <c:v>43556</c:v>
                </c:pt>
                <c:pt idx="52">
                  <c:v>43586</c:v>
                </c:pt>
                <c:pt idx="53">
                  <c:v>43617</c:v>
                </c:pt>
                <c:pt idx="54">
                  <c:v>43647</c:v>
                </c:pt>
                <c:pt idx="55">
                  <c:v>43678</c:v>
                </c:pt>
                <c:pt idx="56">
                  <c:v>43709</c:v>
                </c:pt>
                <c:pt idx="57">
                  <c:v>43739</c:v>
                </c:pt>
                <c:pt idx="58">
                  <c:v>43770</c:v>
                </c:pt>
                <c:pt idx="59">
                  <c:v>43800</c:v>
                </c:pt>
                <c:pt idx="60">
                  <c:v>43831</c:v>
                </c:pt>
                <c:pt idx="61">
                  <c:v>43862</c:v>
                </c:pt>
                <c:pt idx="62">
                  <c:v>43891</c:v>
                </c:pt>
                <c:pt idx="63">
                  <c:v>43922</c:v>
                </c:pt>
                <c:pt idx="64">
                  <c:v>43952</c:v>
                </c:pt>
                <c:pt idx="65">
                  <c:v>43983</c:v>
                </c:pt>
                <c:pt idx="66">
                  <c:v>44013</c:v>
                </c:pt>
                <c:pt idx="67">
                  <c:v>44044</c:v>
                </c:pt>
                <c:pt idx="68">
                  <c:v>44075</c:v>
                </c:pt>
                <c:pt idx="69">
                  <c:v>44105</c:v>
                </c:pt>
                <c:pt idx="70">
                  <c:v>44136</c:v>
                </c:pt>
                <c:pt idx="71">
                  <c:v>44166</c:v>
                </c:pt>
                <c:pt idx="72">
                  <c:v>44197</c:v>
                </c:pt>
                <c:pt idx="73">
                  <c:v>44228</c:v>
                </c:pt>
                <c:pt idx="74">
                  <c:v>44256</c:v>
                </c:pt>
                <c:pt idx="75">
                  <c:v>44287</c:v>
                </c:pt>
                <c:pt idx="76">
                  <c:v>44317</c:v>
                </c:pt>
                <c:pt idx="77">
                  <c:v>44348</c:v>
                </c:pt>
                <c:pt idx="78">
                  <c:v>44378</c:v>
                </c:pt>
                <c:pt idx="79">
                  <c:v>44409</c:v>
                </c:pt>
                <c:pt idx="80">
                  <c:v>44440</c:v>
                </c:pt>
                <c:pt idx="81">
                  <c:v>44470</c:v>
                </c:pt>
                <c:pt idx="82">
                  <c:v>44501</c:v>
                </c:pt>
                <c:pt idx="83">
                  <c:v>44531</c:v>
                </c:pt>
                <c:pt idx="84">
                  <c:v>44562</c:v>
                </c:pt>
                <c:pt idx="85">
                  <c:v>44593</c:v>
                </c:pt>
                <c:pt idx="86">
                  <c:v>44621</c:v>
                </c:pt>
                <c:pt idx="87">
                  <c:v>44652</c:v>
                </c:pt>
                <c:pt idx="88">
                  <c:v>44682</c:v>
                </c:pt>
                <c:pt idx="89">
                  <c:v>44713</c:v>
                </c:pt>
                <c:pt idx="90">
                  <c:v>44743</c:v>
                </c:pt>
                <c:pt idx="91">
                  <c:v>44774</c:v>
                </c:pt>
                <c:pt idx="92">
                  <c:v>44805</c:v>
                </c:pt>
                <c:pt idx="93">
                  <c:v>44835</c:v>
                </c:pt>
                <c:pt idx="94">
                  <c:v>44866</c:v>
                </c:pt>
                <c:pt idx="95">
                  <c:v>44896</c:v>
                </c:pt>
                <c:pt idx="96">
                  <c:v>44927</c:v>
                </c:pt>
              </c:numCache>
            </c:numRef>
          </c:cat>
          <c:val>
            <c:numRef>
              <c:f>Volumen!$B$16:$CT$16</c:f>
              <c:numCache>
                <c:formatCode>#,##0_ ;\-#,##0\ ;;@</c:formatCode>
                <c:ptCount val="97"/>
                <c:pt idx="0">
                  <c:v>7758995.75</c:v>
                </c:pt>
                <c:pt idx="1">
                  <c:v>7292844.7166666668</c:v>
                </c:pt>
                <c:pt idx="2">
                  <c:v>8139504.2333333334</c:v>
                </c:pt>
                <c:pt idx="3">
                  <c:v>7214142.5333333332</c:v>
                </c:pt>
                <c:pt idx="4">
                  <c:v>6546995.2166666668</c:v>
                </c:pt>
                <c:pt idx="5">
                  <c:v>7628641.8666666662</c:v>
                </c:pt>
                <c:pt idx="6">
                  <c:v>7787502</c:v>
                </c:pt>
                <c:pt idx="7">
                  <c:v>6717537.2166666668</c:v>
                </c:pt>
                <c:pt idx="8">
                  <c:v>7691521.4666666668</c:v>
                </c:pt>
                <c:pt idx="9">
                  <c:v>7967855.7833333332</c:v>
                </c:pt>
                <c:pt idx="10">
                  <c:v>7890146.583333333</c:v>
                </c:pt>
                <c:pt idx="11">
                  <c:v>6114118.1833333336</c:v>
                </c:pt>
                <c:pt idx="12">
                  <c:v>7434217.4666666668</c:v>
                </c:pt>
                <c:pt idx="13">
                  <c:v>7597974.8166666664</c:v>
                </c:pt>
                <c:pt idx="14">
                  <c:v>7429281.7166666668</c:v>
                </c:pt>
                <c:pt idx="15">
                  <c:v>7653290</c:v>
                </c:pt>
                <c:pt idx="16">
                  <c:v>6911087.5999999996</c:v>
                </c:pt>
                <c:pt idx="17">
                  <c:v>7846409.5666666664</c:v>
                </c:pt>
                <c:pt idx="18">
                  <c:v>6668287.6500000004</c:v>
                </c:pt>
                <c:pt idx="19">
                  <c:v>6987432.6833333336</c:v>
                </c:pt>
                <c:pt idx="20">
                  <c:v>7357689.3166666664</c:v>
                </c:pt>
                <c:pt idx="21">
                  <c:v>7016549.4833333334</c:v>
                </c:pt>
                <c:pt idx="22">
                  <c:v>7992072.8833333338</c:v>
                </c:pt>
                <c:pt idx="23">
                  <c:v>6323355.0999999996</c:v>
                </c:pt>
                <c:pt idx="24">
                  <c:v>7692562.5499999998</c:v>
                </c:pt>
                <c:pt idx="25">
                  <c:v>7163936.2999999998</c:v>
                </c:pt>
                <c:pt idx="26">
                  <c:v>8309552.3499999996</c:v>
                </c:pt>
                <c:pt idx="27">
                  <c:v>6230563.0166666666</c:v>
                </c:pt>
                <c:pt idx="28">
                  <c:v>7350297.4833333334</c:v>
                </c:pt>
                <c:pt idx="29">
                  <c:v>6941615.583333333</c:v>
                </c:pt>
                <c:pt idx="30">
                  <c:v>6770791.5</c:v>
                </c:pt>
                <c:pt idx="31">
                  <c:v>6946617.0166666666</c:v>
                </c:pt>
                <c:pt idx="32">
                  <c:v>7025401</c:v>
                </c:pt>
                <c:pt idx="33">
                  <c:v>6645039.5499999998</c:v>
                </c:pt>
                <c:pt idx="34">
                  <c:v>7369362.5499999998</c:v>
                </c:pt>
                <c:pt idx="35">
                  <c:v>5307679.416666667</c:v>
                </c:pt>
                <c:pt idx="36">
                  <c:v>6888330.416666667</c:v>
                </c:pt>
                <c:pt idx="37">
                  <c:v>8167923.9666666668</c:v>
                </c:pt>
                <c:pt idx="38">
                  <c:v>7239004.9833333334</c:v>
                </c:pt>
                <c:pt idx="39">
                  <c:v>7389077.4000000004</c:v>
                </c:pt>
                <c:pt idx="40">
                  <c:v>6867037.7166666668</c:v>
                </c:pt>
                <c:pt idx="41">
                  <c:v>6386859.6333333338</c:v>
                </c:pt>
                <c:pt idx="42">
                  <c:v>6773282.9333333336</c:v>
                </c:pt>
                <c:pt idx="43">
                  <c:v>8029069.9500000002</c:v>
                </c:pt>
                <c:pt idx="44">
                  <c:v>7583090.0666666664</c:v>
                </c:pt>
                <c:pt idx="45">
                  <c:v>7252994.2666666666</c:v>
                </c:pt>
                <c:pt idx="46">
                  <c:v>7628701.6333333338</c:v>
                </c:pt>
                <c:pt idx="47">
                  <c:v>5430690.8166666664</c:v>
                </c:pt>
                <c:pt idx="48">
                  <c:v>7424122.6166666662</c:v>
                </c:pt>
                <c:pt idx="49">
                  <c:v>6913207.4666666668</c:v>
                </c:pt>
                <c:pt idx="50">
                  <c:v>8415465.583333334</c:v>
                </c:pt>
                <c:pt idx="51">
                  <c:v>6795103.416666667</c:v>
                </c:pt>
                <c:pt idx="52">
                  <c:v>7204913.5666666664</c:v>
                </c:pt>
                <c:pt idx="53">
                  <c:v>6293409.5333333332</c:v>
                </c:pt>
                <c:pt idx="54">
                  <c:v>7102241.2333333334</c:v>
                </c:pt>
                <c:pt idx="55">
                  <c:v>6389319.8833333338</c:v>
                </c:pt>
                <c:pt idx="56">
                  <c:v>6905460.0166666666</c:v>
                </c:pt>
                <c:pt idx="57">
                  <c:v>7110652.666666667</c:v>
                </c:pt>
                <c:pt idx="58">
                  <c:v>6921203.5166666666</c:v>
                </c:pt>
                <c:pt idx="59">
                  <c:v>5385257.25</c:v>
                </c:pt>
                <c:pt idx="60">
                  <c:v>6995879</c:v>
                </c:pt>
                <c:pt idx="61">
                  <c:v>6537939.083333333</c:v>
                </c:pt>
                <c:pt idx="62">
                  <c:v>10480180.866666667</c:v>
                </c:pt>
                <c:pt idx="63">
                  <c:v>11246968.050000001</c:v>
                </c:pt>
                <c:pt idx="64">
                  <c:v>9896046.8499999996</c:v>
                </c:pt>
                <c:pt idx="65">
                  <c:v>9550178.0666666664</c:v>
                </c:pt>
                <c:pt idx="66">
                  <c:v>9486022.0166666675</c:v>
                </c:pt>
                <c:pt idx="67">
                  <c:v>7962779.5166666666</c:v>
                </c:pt>
                <c:pt idx="68">
                  <c:v>9495750.0333333332</c:v>
                </c:pt>
                <c:pt idx="69">
                  <c:v>9682147.7166666668</c:v>
                </c:pt>
                <c:pt idx="70">
                  <c:v>11035301.633333333</c:v>
                </c:pt>
                <c:pt idx="71">
                  <c:v>8039720.4333333336</c:v>
                </c:pt>
                <c:pt idx="72">
                  <c:v>10417169.133333333</c:v>
                </c:pt>
                <c:pt idx="73">
                  <c:v>10494268.800000001</c:v>
                </c:pt>
                <c:pt idx="74">
                  <c:v>11470755.116666667</c:v>
                </c:pt>
                <c:pt idx="75">
                  <c:v>9559667.4333333336</c:v>
                </c:pt>
                <c:pt idx="76">
                  <c:v>8745159.2166666668</c:v>
                </c:pt>
                <c:pt idx="77">
                  <c:v>9325722.1833333336</c:v>
                </c:pt>
                <c:pt idx="78">
                  <c:v>8114767.5999999996</c:v>
                </c:pt>
                <c:pt idx="79">
                  <c:v>7365254.5499999998</c:v>
                </c:pt>
                <c:pt idx="80">
                  <c:v>8270425.7833333332</c:v>
                </c:pt>
                <c:pt idx="81">
                  <c:v>7802392.4666666668</c:v>
                </c:pt>
                <c:pt idx="82">
                  <c:v>8780495.1166666672</c:v>
                </c:pt>
                <c:pt idx="83">
                  <c:v>6917845.6166666662</c:v>
                </c:pt>
                <c:pt idx="84">
                  <c:v>8630125.8166666664</c:v>
                </c:pt>
                <c:pt idx="85">
                  <c:v>8561016.6500000004</c:v>
                </c:pt>
                <c:pt idx="86">
                  <c:v>9281415.5333333332</c:v>
                </c:pt>
                <c:pt idx="87">
                  <c:v>6917891.6166666662</c:v>
                </c:pt>
                <c:pt idx="88">
                  <c:v>7458338.7999999998</c:v>
                </c:pt>
                <c:pt idx="89">
                  <c:v>6969375.916666667</c:v>
                </c:pt>
                <c:pt idx="90">
                  <c:v>6493444.1333333338</c:v>
                </c:pt>
                <c:pt idx="91">
                  <c:v>6613257.8499999996</c:v>
                </c:pt>
                <c:pt idx="92">
                  <c:v>6946425.8666666662</c:v>
                </c:pt>
                <c:pt idx="93">
                  <c:v>6503411.166666667</c:v>
                </c:pt>
                <c:pt idx="94">
                  <c:v>7492621.416666667</c:v>
                </c:pt>
                <c:pt idx="95">
                  <c:v>5710940.0666666664</c:v>
                </c:pt>
                <c:pt idx="96">
                  <c:v>6881203.416666667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F4-0143-824C-D1E2143953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3325568"/>
        <c:axId val="513324000"/>
      </c:barChart>
      <c:dateAx>
        <c:axId val="513325568"/>
        <c:scaling>
          <c:orientation val="minMax"/>
        </c:scaling>
        <c:delete val="0"/>
        <c:axPos val="b"/>
        <c:numFmt formatCode="mm\/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de-DE"/>
          </a:p>
        </c:txPr>
        <c:crossAx val="513324000"/>
        <c:crosses val="autoZero"/>
        <c:auto val="1"/>
        <c:lblOffset val="100"/>
        <c:baseTimeUnit val="months"/>
        <c:majorUnit val="6"/>
        <c:majorTimeUnit val="months"/>
      </c:dateAx>
      <c:valAx>
        <c:axId val="513324000"/>
        <c:scaling>
          <c:orientation val="minMax"/>
          <c:max val="12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r>
                  <a:rPr lang="de-DE" sz="1200" b="1"/>
                  <a:t>Verbindungsminuten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charset="0"/>
                  <a:ea typeface="Arial" charset="0"/>
                  <a:cs typeface="Arial" charset="0"/>
                </a:defRPr>
              </a:pPr>
              <a:endParaRPr lang="de-DE"/>
            </a:p>
          </c:txPr>
        </c:title>
        <c:numFmt formatCode="#,##0_ ;\-#,##0\ ;;@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de-DE"/>
          </a:p>
        </c:txPr>
        <c:crossAx val="513325568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de-DE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charset="0"/>
          <a:ea typeface="Arial" charset="0"/>
          <a:cs typeface="Arial" charset="0"/>
        </a:defRPr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326164720542259E-2"/>
          <c:y val="2.3206751054852322E-2"/>
          <c:w val="0.82876222000148714"/>
          <c:h val="0.88411492076148712"/>
        </c:manualLayout>
      </c:layout>
      <c:lineChart>
        <c:grouping val="standard"/>
        <c:varyColors val="0"/>
        <c:ser>
          <c:idx val="0"/>
          <c:order val="0"/>
          <c:tx>
            <c:strRef>
              <c:f>Ergebnis!$B$1</c:f>
              <c:strCache>
                <c:ptCount val="1"/>
                <c:pt idx="0">
                  <c:v>Teilnehmer</c:v>
                </c:pt>
              </c:strCache>
            </c:strRef>
          </c:tx>
          <c:spPr>
            <a:ln w="50800" cap="rnd">
              <a:solidFill>
                <a:srgbClr val="0084BF"/>
              </a:solidFill>
              <a:round/>
            </a:ln>
            <a:effectLst/>
          </c:spPr>
          <c:marker>
            <c:symbol val="none"/>
          </c:marker>
          <c:dLbls>
            <c:dLbl>
              <c:idx val="8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4F8-DE49-9521-A9D63F484D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84B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Ergebnis!$A$2:$A$90</c:f>
              <c:numCache>
                <c:formatCode>[$-407]mm\/yy;@</c:formatCode>
                <c:ptCount val="89"/>
                <c:pt idx="0">
                  <c:v>42248</c:v>
                </c:pt>
                <c:pt idx="1">
                  <c:v>42278</c:v>
                </c:pt>
                <c:pt idx="2">
                  <c:v>42309</c:v>
                </c:pt>
                <c:pt idx="3">
                  <c:v>42339</c:v>
                </c:pt>
                <c:pt idx="4">
                  <c:v>42370</c:v>
                </c:pt>
                <c:pt idx="5">
                  <c:v>42401</c:v>
                </c:pt>
                <c:pt idx="6">
                  <c:v>42430</c:v>
                </c:pt>
                <c:pt idx="7">
                  <c:v>42461</c:v>
                </c:pt>
                <c:pt idx="8">
                  <c:v>42491</c:v>
                </c:pt>
                <c:pt idx="9">
                  <c:v>42522</c:v>
                </c:pt>
                <c:pt idx="10">
                  <c:v>42552</c:v>
                </c:pt>
                <c:pt idx="11">
                  <c:v>42583</c:v>
                </c:pt>
                <c:pt idx="12">
                  <c:v>42614</c:v>
                </c:pt>
                <c:pt idx="13">
                  <c:v>42644</c:v>
                </c:pt>
                <c:pt idx="14">
                  <c:v>42675</c:v>
                </c:pt>
                <c:pt idx="15">
                  <c:v>42705</c:v>
                </c:pt>
                <c:pt idx="16">
                  <c:v>42736</c:v>
                </c:pt>
                <c:pt idx="17">
                  <c:v>42767</c:v>
                </c:pt>
                <c:pt idx="18">
                  <c:v>42795</c:v>
                </c:pt>
                <c:pt idx="19">
                  <c:v>42826</c:v>
                </c:pt>
                <c:pt idx="20">
                  <c:v>42856</c:v>
                </c:pt>
                <c:pt idx="21">
                  <c:v>42887</c:v>
                </c:pt>
                <c:pt idx="22">
                  <c:v>42917</c:v>
                </c:pt>
                <c:pt idx="23">
                  <c:v>42948</c:v>
                </c:pt>
                <c:pt idx="24">
                  <c:v>42979</c:v>
                </c:pt>
                <c:pt idx="25">
                  <c:v>43009</c:v>
                </c:pt>
                <c:pt idx="26">
                  <c:v>43040</c:v>
                </c:pt>
                <c:pt idx="27">
                  <c:v>43070</c:v>
                </c:pt>
                <c:pt idx="28">
                  <c:v>43101</c:v>
                </c:pt>
                <c:pt idx="29">
                  <c:v>43132</c:v>
                </c:pt>
                <c:pt idx="30">
                  <c:v>43160</c:v>
                </c:pt>
                <c:pt idx="31">
                  <c:v>43191</c:v>
                </c:pt>
                <c:pt idx="32">
                  <c:v>43221</c:v>
                </c:pt>
                <c:pt idx="33">
                  <c:v>43252</c:v>
                </c:pt>
                <c:pt idx="34">
                  <c:v>43282</c:v>
                </c:pt>
                <c:pt idx="35">
                  <c:v>43313</c:v>
                </c:pt>
                <c:pt idx="36">
                  <c:v>43344</c:v>
                </c:pt>
                <c:pt idx="37">
                  <c:v>43374</c:v>
                </c:pt>
                <c:pt idx="38">
                  <c:v>43405</c:v>
                </c:pt>
                <c:pt idx="39">
                  <c:v>43435</c:v>
                </c:pt>
                <c:pt idx="40">
                  <c:v>43466</c:v>
                </c:pt>
                <c:pt idx="41">
                  <c:v>43497</c:v>
                </c:pt>
                <c:pt idx="42">
                  <c:v>43525</c:v>
                </c:pt>
                <c:pt idx="43">
                  <c:v>43556</c:v>
                </c:pt>
                <c:pt idx="44">
                  <c:v>43586</c:v>
                </c:pt>
                <c:pt idx="45">
                  <c:v>43617</c:v>
                </c:pt>
                <c:pt idx="46">
                  <c:v>43647</c:v>
                </c:pt>
                <c:pt idx="47">
                  <c:v>43678</c:v>
                </c:pt>
                <c:pt idx="48">
                  <c:v>43709</c:v>
                </c:pt>
                <c:pt idx="49">
                  <c:v>43739</c:v>
                </c:pt>
                <c:pt idx="50">
                  <c:v>43770</c:v>
                </c:pt>
                <c:pt idx="51">
                  <c:v>43800</c:v>
                </c:pt>
                <c:pt idx="52">
                  <c:v>43831</c:v>
                </c:pt>
                <c:pt idx="53">
                  <c:v>43862</c:v>
                </c:pt>
                <c:pt idx="54">
                  <c:v>43891</c:v>
                </c:pt>
                <c:pt idx="55">
                  <c:v>43922</c:v>
                </c:pt>
                <c:pt idx="56">
                  <c:v>43952</c:v>
                </c:pt>
                <c:pt idx="57">
                  <c:v>43983</c:v>
                </c:pt>
                <c:pt idx="58">
                  <c:v>44013</c:v>
                </c:pt>
                <c:pt idx="59">
                  <c:v>44044</c:v>
                </c:pt>
                <c:pt idx="60">
                  <c:v>44075</c:v>
                </c:pt>
                <c:pt idx="61">
                  <c:v>44105</c:v>
                </c:pt>
                <c:pt idx="62">
                  <c:v>44136</c:v>
                </c:pt>
                <c:pt idx="63">
                  <c:v>44166</c:v>
                </c:pt>
                <c:pt idx="64">
                  <c:v>44197</c:v>
                </c:pt>
                <c:pt idx="65">
                  <c:v>44228</c:v>
                </c:pt>
                <c:pt idx="66">
                  <c:v>44256</c:v>
                </c:pt>
                <c:pt idx="67">
                  <c:v>44287</c:v>
                </c:pt>
                <c:pt idx="68">
                  <c:v>44317</c:v>
                </c:pt>
                <c:pt idx="69">
                  <c:v>44348</c:v>
                </c:pt>
                <c:pt idx="70">
                  <c:v>44378</c:v>
                </c:pt>
                <c:pt idx="71">
                  <c:v>44409</c:v>
                </c:pt>
                <c:pt idx="72">
                  <c:v>44440</c:v>
                </c:pt>
                <c:pt idx="73">
                  <c:v>44470</c:v>
                </c:pt>
                <c:pt idx="74">
                  <c:v>44501</c:v>
                </c:pt>
                <c:pt idx="75">
                  <c:v>44531</c:v>
                </c:pt>
                <c:pt idx="76">
                  <c:v>44562</c:v>
                </c:pt>
                <c:pt idx="77">
                  <c:v>44593</c:v>
                </c:pt>
                <c:pt idx="78">
                  <c:v>44621</c:v>
                </c:pt>
                <c:pt idx="79">
                  <c:v>44652</c:v>
                </c:pt>
                <c:pt idx="80">
                  <c:v>44682</c:v>
                </c:pt>
                <c:pt idx="81">
                  <c:v>44713</c:v>
                </c:pt>
                <c:pt idx="82">
                  <c:v>44743</c:v>
                </c:pt>
                <c:pt idx="83">
                  <c:v>44774</c:v>
                </c:pt>
                <c:pt idx="84">
                  <c:v>44805</c:v>
                </c:pt>
                <c:pt idx="85">
                  <c:v>44835</c:v>
                </c:pt>
                <c:pt idx="86">
                  <c:v>44866</c:v>
                </c:pt>
                <c:pt idx="87">
                  <c:v>44896</c:v>
                </c:pt>
                <c:pt idx="88">
                  <c:v>44927</c:v>
                </c:pt>
              </c:numCache>
            </c:numRef>
          </c:cat>
          <c:val>
            <c:numRef>
              <c:f>Ergebnis!$B$2:$B$90</c:f>
              <c:numCache>
                <c:formatCode>General</c:formatCode>
                <c:ptCount val="89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5</c:v>
                </c:pt>
                <c:pt idx="8">
                  <c:v>6</c:v>
                </c:pt>
                <c:pt idx="9">
                  <c:v>8</c:v>
                </c:pt>
                <c:pt idx="10">
                  <c:v>8</c:v>
                </c:pt>
                <c:pt idx="11">
                  <c:v>8</c:v>
                </c:pt>
                <c:pt idx="12">
                  <c:v>8</c:v>
                </c:pt>
                <c:pt idx="13">
                  <c:v>9</c:v>
                </c:pt>
                <c:pt idx="14">
                  <c:v>9</c:v>
                </c:pt>
                <c:pt idx="15">
                  <c:v>9</c:v>
                </c:pt>
                <c:pt idx="16">
                  <c:v>9</c:v>
                </c:pt>
                <c:pt idx="17">
                  <c:v>10</c:v>
                </c:pt>
                <c:pt idx="18">
                  <c:v>11</c:v>
                </c:pt>
                <c:pt idx="19">
                  <c:v>11</c:v>
                </c:pt>
                <c:pt idx="20">
                  <c:v>11</c:v>
                </c:pt>
                <c:pt idx="21">
                  <c:v>15</c:v>
                </c:pt>
                <c:pt idx="22">
                  <c:v>15</c:v>
                </c:pt>
                <c:pt idx="23">
                  <c:v>15</c:v>
                </c:pt>
                <c:pt idx="24">
                  <c:v>16</c:v>
                </c:pt>
                <c:pt idx="25">
                  <c:v>17</c:v>
                </c:pt>
                <c:pt idx="26">
                  <c:v>20</c:v>
                </c:pt>
                <c:pt idx="27">
                  <c:v>23</c:v>
                </c:pt>
                <c:pt idx="28">
                  <c:v>23</c:v>
                </c:pt>
                <c:pt idx="29">
                  <c:v>25</c:v>
                </c:pt>
                <c:pt idx="30">
                  <c:v>25</c:v>
                </c:pt>
                <c:pt idx="31">
                  <c:v>26</c:v>
                </c:pt>
                <c:pt idx="32">
                  <c:v>26</c:v>
                </c:pt>
                <c:pt idx="33">
                  <c:v>27</c:v>
                </c:pt>
                <c:pt idx="34">
                  <c:v>27</c:v>
                </c:pt>
                <c:pt idx="35">
                  <c:v>27</c:v>
                </c:pt>
                <c:pt idx="36">
                  <c:v>28</c:v>
                </c:pt>
                <c:pt idx="37">
                  <c:v>29</c:v>
                </c:pt>
                <c:pt idx="38">
                  <c:v>29</c:v>
                </c:pt>
                <c:pt idx="39">
                  <c:v>31</c:v>
                </c:pt>
                <c:pt idx="40">
                  <c:v>33</c:v>
                </c:pt>
                <c:pt idx="41">
                  <c:v>34</c:v>
                </c:pt>
                <c:pt idx="42">
                  <c:v>35</c:v>
                </c:pt>
                <c:pt idx="43">
                  <c:v>36</c:v>
                </c:pt>
                <c:pt idx="44">
                  <c:v>36</c:v>
                </c:pt>
                <c:pt idx="45">
                  <c:v>36</c:v>
                </c:pt>
                <c:pt idx="46">
                  <c:v>38</c:v>
                </c:pt>
                <c:pt idx="47">
                  <c:v>40</c:v>
                </c:pt>
                <c:pt idx="48">
                  <c:v>40</c:v>
                </c:pt>
                <c:pt idx="49">
                  <c:v>40</c:v>
                </c:pt>
                <c:pt idx="50">
                  <c:v>42</c:v>
                </c:pt>
                <c:pt idx="51">
                  <c:v>43</c:v>
                </c:pt>
                <c:pt idx="52">
                  <c:v>43</c:v>
                </c:pt>
                <c:pt idx="53">
                  <c:v>45</c:v>
                </c:pt>
                <c:pt idx="54">
                  <c:v>46</c:v>
                </c:pt>
                <c:pt idx="55">
                  <c:v>45</c:v>
                </c:pt>
                <c:pt idx="56">
                  <c:v>45</c:v>
                </c:pt>
                <c:pt idx="57">
                  <c:v>46</c:v>
                </c:pt>
                <c:pt idx="58">
                  <c:v>47</c:v>
                </c:pt>
                <c:pt idx="59">
                  <c:v>48</c:v>
                </c:pt>
                <c:pt idx="60">
                  <c:v>49</c:v>
                </c:pt>
                <c:pt idx="61">
                  <c:v>50</c:v>
                </c:pt>
                <c:pt idx="62">
                  <c:v>50</c:v>
                </c:pt>
                <c:pt idx="63">
                  <c:v>50</c:v>
                </c:pt>
                <c:pt idx="64">
                  <c:v>50</c:v>
                </c:pt>
                <c:pt idx="65">
                  <c:v>50</c:v>
                </c:pt>
                <c:pt idx="66">
                  <c:v>50</c:v>
                </c:pt>
                <c:pt idx="67">
                  <c:v>51</c:v>
                </c:pt>
                <c:pt idx="68">
                  <c:v>52</c:v>
                </c:pt>
                <c:pt idx="69">
                  <c:v>52</c:v>
                </c:pt>
                <c:pt idx="70">
                  <c:v>52</c:v>
                </c:pt>
                <c:pt idx="71">
                  <c:v>53</c:v>
                </c:pt>
                <c:pt idx="72">
                  <c:v>53</c:v>
                </c:pt>
                <c:pt idx="73">
                  <c:v>53</c:v>
                </c:pt>
                <c:pt idx="74">
                  <c:v>56</c:v>
                </c:pt>
                <c:pt idx="75">
                  <c:v>56</c:v>
                </c:pt>
                <c:pt idx="76">
                  <c:v>56</c:v>
                </c:pt>
                <c:pt idx="77">
                  <c:v>57</c:v>
                </c:pt>
                <c:pt idx="78">
                  <c:v>58</c:v>
                </c:pt>
                <c:pt idx="79">
                  <c:v>58</c:v>
                </c:pt>
                <c:pt idx="80">
                  <c:v>59</c:v>
                </c:pt>
                <c:pt idx="81">
                  <c:v>59</c:v>
                </c:pt>
                <c:pt idx="82">
                  <c:v>59</c:v>
                </c:pt>
                <c:pt idx="83">
                  <c:v>59</c:v>
                </c:pt>
                <c:pt idx="84">
                  <c:v>62</c:v>
                </c:pt>
                <c:pt idx="85">
                  <c:v>62</c:v>
                </c:pt>
                <c:pt idx="86">
                  <c:v>62</c:v>
                </c:pt>
                <c:pt idx="87">
                  <c:v>62</c:v>
                </c:pt>
                <c:pt idx="88">
                  <c:v>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4F8-DE49-9521-A9D63F484D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6904312"/>
        <c:axId val="456906272"/>
      </c:lineChart>
      <c:lineChart>
        <c:grouping val="standard"/>
        <c:varyColors val="0"/>
        <c:ser>
          <c:idx val="1"/>
          <c:order val="1"/>
          <c:tx>
            <c:strRef>
              <c:f>Ergebnis!$C$1</c:f>
              <c:strCache>
                <c:ptCount val="1"/>
                <c:pt idx="0">
                  <c:v>Ports</c:v>
                </c:pt>
              </c:strCache>
            </c:strRef>
          </c:tx>
          <c:spPr>
            <a:ln w="508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8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4F8-DE49-9521-A9D63F484D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85BC4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Ergebnis!$A$2:$A$90</c:f>
              <c:numCache>
                <c:formatCode>[$-407]mm\/yy;@</c:formatCode>
                <c:ptCount val="89"/>
                <c:pt idx="0">
                  <c:v>42248</c:v>
                </c:pt>
                <c:pt idx="1">
                  <c:v>42278</c:v>
                </c:pt>
                <c:pt idx="2">
                  <c:v>42309</c:v>
                </c:pt>
                <c:pt idx="3">
                  <c:v>42339</c:v>
                </c:pt>
                <c:pt idx="4">
                  <c:v>42370</c:v>
                </c:pt>
                <c:pt idx="5">
                  <c:v>42401</c:v>
                </c:pt>
                <c:pt idx="6">
                  <c:v>42430</c:v>
                </c:pt>
                <c:pt idx="7">
                  <c:v>42461</c:v>
                </c:pt>
                <c:pt idx="8">
                  <c:v>42491</c:v>
                </c:pt>
                <c:pt idx="9">
                  <c:v>42522</c:v>
                </c:pt>
                <c:pt idx="10">
                  <c:v>42552</c:v>
                </c:pt>
                <c:pt idx="11">
                  <c:v>42583</c:v>
                </c:pt>
                <c:pt idx="12">
                  <c:v>42614</c:v>
                </c:pt>
                <c:pt idx="13">
                  <c:v>42644</c:v>
                </c:pt>
                <c:pt idx="14">
                  <c:v>42675</c:v>
                </c:pt>
                <c:pt idx="15">
                  <c:v>42705</c:v>
                </c:pt>
                <c:pt idx="16">
                  <c:v>42736</c:v>
                </c:pt>
                <c:pt idx="17">
                  <c:v>42767</c:v>
                </c:pt>
                <c:pt idx="18">
                  <c:v>42795</c:v>
                </c:pt>
                <c:pt idx="19">
                  <c:v>42826</c:v>
                </c:pt>
                <c:pt idx="20">
                  <c:v>42856</c:v>
                </c:pt>
                <c:pt idx="21">
                  <c:v>42887</c:v>
                </c:pt>
                <c:pt idx="22">
                  <c:v>42917</c:v>
                </c:pt>
                <c:pt idx="23">
                  <c:v>42948</c:v>
                </c:pt>
                <c:pt idx="24">
                  <c:v>42979</c:v>
                </c:pt>
                <c:pt idx="25">
                  <c:v>43009</c:v>
                </c:pt>
                <c:pt idx="26">
                  <c:v>43040</c:v>
                </c:pt>
                <c:pt idx="27">
                  <c:v>43070</c:v>
                </c:pt>
                <c:pt idx="28">
                  <c:v>43101</c:v>
                </c:pt>
                <c:pt idx="29">
                  <c:v>43132</c:v>
                </c:pt>
                <c:pt idx="30">
                  <c:v>43160</c:v>
                </c:pt>
                <c:pt idx="31">
                  <c:v>43191</c:v>
                </c:pt>
                <c:pt idx="32">
                  <c:v>43221</c:v>
                </c:pt>
                <c:pt idx="33">
                  <c:v>43252</c:v>
                </c:pt>
                <c:pt idx="34">
                  <c:v>43282</c:v>
                </c:pt>
                <c:pt idx="35">
                  <c:v>43313</c:v>
                </c:pt>
                <c:pt idx="36">
                  <c:v>43344</c:v>
                </c:pt>
                <c:pt idx="37">
                  <c:v>43374</c:v>
                </c:pt>
                <c:pt idx="38">
                  <c:v>43405</c:v>
                </c:pt>
                <c:pt idx="39">
                  <c:v>43435</c:v>
                </c:pt>
                <c:pt idx="40">
                  <c:v>43466</c:v>
                </c:pt>
                <c:pt idx="41">
                  <c:v>43497</c:v>
                </c:pt>
                <c:pt idx="42">
                  <c:v>43525</c:v>
                </c:pt>
                <c:pt idx="43">
                  <c:v>43556</c:v>
                </c:pt>
                <c:pt idx="44">
                  <c:v>43586</c:v>
                </c:pt>
                <c:pt idx="45">
                  <c:v>43617</c:v>
                </c:pt>
                <c:pt idx="46">
                  <c:v>43647</c:v>
                </c:pt>
                <c:pt idx="47">
                  <c:v>43678</c:v>
                </c:pt>
                <c:pt idx="48">
                  <c:v>43709</c:v>
                </c:pt>
                <c:pt idx="49">
                  <c:v>43739</c:v>
                </c:pt>
                <c:pt idx="50">
                  <c:v>43770</c:v>
                </c:pt>
                <c:pt idx="51">
                  <c:v>43800</c:v>
                </c:pt>
                <c:pt idx="52">
                  <c:v>43831</c:v>
                </c:pt>
                <c:pt idx="53">
                  <c:v>43862</c:v>
                </c:pt>
                <c:pt idx="54">
                  <c:v>43891</c:v>
                </c:pt>
                <c:pt idx="55">
                  <c:v>43922</c:v>
                </c:pt>
                <c:pt idx="56">
                  <c:v>43952</c:v>
                </c:pt>
                <c:pt idx="57">
                  <c:v>43983</c:v>
                </c:pt>
                <c:pt idx="58">
                  <c:v>44013</c:v>
                </c:pt>
                <c:pt idx="59">
                  <c:v>44044</c:v>
                </c:pt>
                <c:pt idx="60">
                  <c:v>44075</c:v>
                </c:pt>
                <c:pt idx="61">
                  <c:v>44105</c:v>
                </c:pt>
                <c:pt idx="62">
                  <c:v>44136</c:v>
                </c:pt>
                <c:pt idx="63">
                  <c:v>44166</c:v>
                </c:pt>
                <c:pt idx="64">
                  <c:v>44197</c:v>
                </c:pt>
                <c:pt idx="65">
                  <c:v>44228</c:v>
                </c:pt>
                <c:pt idx="66">
                  <c:v>44256</c:v>
                </c:pt>
                <c:pt idx="67">
                  <c:v>44287</c:v>
                </c:pt>
                <c:pt idx="68">
                  <c:v>44317</c:v>
                </c:pt>
                <c:pt idx="69">
                  <c:v>44348</c:v>
                </c:pt>
                <c:pt idx="70">
                  <c:v>44378</c:v>
                </c:pt>
                <c:pt idx="71">
                  <c:v>44409</c:v>
                </c:pt>
                <c:pt idx="72">
                  <c:v>44440</c:v>
                </c:pt>
                <c:pt idx="73">
                  <c:v>44470</c:v>
                </c:pt>
                <c:pt idx="74">
                  <c:v>44501</c:v>
                </c:pt>
                <c:pt idx="75">
                  <c:v>44531</c:v>
                </c:pt>
                <c:pt idx="76">
                  <c:v>44562</c:v>
                </c:pt>
                <c:pt idx="77">
                  <c:v>44593</c:v>
                </c:pt>
                <c:pt idx="78">
                  <c:v>44621</c:v>
                </c:pt>
                <c:pt idx="79">
                  <c:v>44652</c:v>
                </c:pt>
                <c:pt idx="80">
                  <c:v>44682</c:v>
                </c:pt>
                <c:pt idx="81">
                  <c:v>44713</c:v>
                </c:pt>
                <c:pt idx="82">
                  <c:v>44743</c:v>
                </c:pt>
                <c:pt idx="83">
                  <c:v>44774</c:v>
                </c:pt>
                <c:pt idx="84">
                  <c:v>44805</c:v>
                </c:pt>
                <c:pt idx="85">
                  <c:v>44835</c:v>
                </c:pt>
                <c:pt idx="86">
                  <c:v>44866</c:v>
                </c:pt>
                <c:pt idx="87">
                  <c:v>44896</c:v>
                </c:pt>
                <c:pt idx="88">
                  <c:v>44927</c:v>
                </c:pt>
              </c:numCache>
            </c:numRef>
          </c:cat>
          <c:val>
            <c:numRef>
              <c:f>Ergebnis!$C$2:$C$90</c:f>
              <c:numCache>
                <c:formatCode>General</c:formatCode>
                <c:ptCount val="89"/>
                <c:pt idx="0">
                  <c:v>29</c:v>
                </c:pt>
                <c:pt idx="1">
                  <c:v>379</c:v>
                </c:pt>
                <c:pt idx="2">
                  <c:v>384</c:v>
                </c:pt>
                <c:pt idx="3">
                  <c:v>478</c:v>
                </c:pt>
                <c:pt idx="4">
                  <c:v>478</c:v>
                </c:pt>
                <c:pt idx="5">
                  <c:v>490</c:v>
                </c:pt>
                <c:pt idx="6">
                  <c:v>499</c:v>
                </c:pt>
                <c:pt idx="7">
                  <c:v>483</c:v>
                </c:pt>
                <c:pt idx="8">
                  <c:v>395</c:v>
                </c:pt>
                <c:pt idx="9">
                  <c:v>468</c:v>
                </c:pt>
                <c:pt idx="10">
                  <c:v>588</c:v>
                </c:pt>
                <c:pt idx="11">
                  <c:v>641</c:v>
                </c:pt>
                <c:pt idx="12">
                  <c:v>649</c:v>
                </c:pt>
                <c:pt idx="13">
                  <c:v>655</c:v>
                </c:pt>
                <c:pt idx="14">
                  <c:v>664</c:v>
                </c:pt>
                <c:pt idx="15">
                  <c:v>661</c:v>
                </c:pt>
                <c:pt idx="16">
                  <c:v>658</c:v>
                </c:pt>
                <c:pt idx="17">
                  <c:v>659</c:v>
                </c:pt>
                <c:pt idx="18">
                  <c:v>720</c:v>
                </c:pt>
                <c:pt idx="19">
                  <c:v>770</c:v>
                </c:pt>
                <c:pt idx="20">
                  <c:v>790</c:v>
                </c:pt>
                <c:pt idx="21">
                  <c:v>817</c:v>
                </c:pt>
                <c:pt idx="22">
                  <c:v>782</c:v>
                </c:pt>
                <c:pt idx="23">
                  <c:v>946</c:v>
                </c:pt>
                <c:pt idx="24">
                  <c:v>1278</c:v>
                </c:pt>
                <c:pt idx="25">
                  <c:v>1380</c:v>
                </c:pt>
                <c:pt idx="26">
                  <c:v>1426</c:v>
                </c:pt>
                <c:pt idx="27">
                  <c:v>1594</c:v>
                </c:pt>
                <c:pt idx="28">
                  <c:v>1793</c:v>
                </c:pt>
                <c:pt idx="29" formatCode="#,##0_ ;\-#,##0\ ;;@">
                  <c:v>2706</c:v>
                </c:pt>
                <c:pt idx="30" formatCode="#,##0_ ;\-#,##0\ ;;@">
                  <c:v>3235</c:v>
                </c:pt>
                <c:pt idx="31" formatCode="#,##0_ ;\-#,##0\ ;;@">
                  <c:v>3286</c:v>
                </c:pt>
                <c:pt idx="32" formatCode="#,##0_ ;\-#,##0\ ;;@">
                  <c:v>3378</c:v>
                </c:pt>
                <c:pt idx="33" formatCode="#,##0_ ;\-#,##0\ ;;@">
                  <c:v>3522</c:v>
                </c:pt>
                <c:pt idx="34" formatCode="#,##0_ ;\-#,##0\ ;;@">
                  <c:v>3574</c:v>
                </c:pt>
                <c:pt idx="35" formatCode="#,##0_ ;\-#,##0\ ;;@">
                  <c:v>3736</c:v>
                </c:pt>
                <c:pt idx="36" formatCode="#,##0_ ;\-#,##0\ ;;@">
                  <c:v>3818</c:v>
                </c:pt>
                <c:pt idx="37" formatCode="#,##0_ ;\-#,##0\ ;;@">
                  <c:v>3898</c:v>
                </c:pt>
                <c:pt idx="38" formatCode="#,##0_ ;\-#,##0\ ;;@">
                  <c:v>4938</c:v>
                </c:pt>
                <c:pt idx="39" formatCode="#,##0_ ;\-#,##0\ ;;@">
                  <c:v>5032</c:v>
                </c:pt>
                <c:pt idx="40" formatCode="#,##0_ ;\-#,##0\ ;;@">
                  <c:v>5074</c:v>
                </c:pt>
                <c:pt idx="41" formatCode="#,##0_ ;\-#,##0\ ;;@">
                  <c:v>5317</c:v>
                </c:pt>
                <c:pt idx="42" formatCode="#,##0_ ;\-#,##0\ ;;@">
                  <c:v>5420</c:v>
                </c:pt>
                <c:pt idx="43" formatCode="#,##0_ ;\-#,##0\ ;;@">
                  <c:v>5554</c:v>
                </c:pt>
                <c:pt idx="44" formatCode="#,##0_ ;\-#,##0\ ;;@">
                  <c:v>5631</c:v>
                </c:pt>
                <c:pt idx="45" formatCode="#,##0_ ;\-#,##0\ ;;@">
                  <c:v>5674</c:v>
                </c:pt>
                <c:pt idx="46" formatCode="#,##0_ ;\-#,##0\ ;;@">
                  <c:v>5742</c:v>
                </c:pt>
                <c:pt idx="47" formatCode="#,##0_ ;\-#,##0\ ;;@">
                  <c:v>5837</c:v>
                </c:pt>
                <c:pt idx="48" formatCode="#,##0_ ;\-#,##0\ ;;@">
                  <c:v>5886</c:v>
                </c:pt>
                <c:pt idx="49" formatCode="#,##0_ ;\-#,##0\ ;;@">
                  <c:v>5939</c:v>
                </c:pt>
                <c:pt idx="50" formatCode="#,##0_ ;\-#,##0\ ;;@">
                  <c:v>5971</c:v>
                </c:pt>
                <c:pt idx="51" formatCode="#,##0_ ;\-#,##0\ ;;@">
                  <c:v>6040</c:v>
                </c:pt>
                <c:pt idx="52" formatCode="#,##0_ ;\-#,##0\ ;;@">
                  <c:v>6135</c:v>
                </c:pt>
                <c:pt idx="53" formatCode="#,##0_ ;\-#,##0\ ;;@">
                  <c:v>6415</c:v>
                </c:pt>
                <c:pt idx="54" formatCode="#,##0_ ;\-#,##0\ ;;@">
                  <c:v>6496</c:v>
                </c:pt>
                <c:pt idx="55" formatCode="#,##0_ ;\-#,##0\ ;;@">
                  <c:v>6530</c:v>
                </c:pt>
                <c:pt idx="56" formatCode="#,##0_ ;\-#,##0\ ;;@">
                  <c:v>6535</c:v>
                </c:pt>
                <c:pt idx="57" formatCode="#,##0_ ;\-#,##0\ ;;@">
                  <c:v>6812</c:v>
                </c:pt>
                <c:pt idx="58" formatCode="#,##0_ ;\-#,##0\ ;;@">
                  <c:v>7265</c:v>
                </c:pt>
                <c:pt idx="59" formatCode="#,##0_ ;\-#,##0\ ;;@">
                  <c:v>7429</c:v>
                </c:pt>
                <c:pt idx="60" formatCode="#,##0_ ;\-#,##0\ ;;@">
                  <c:v>7439</c:v>
                </c:pt>
                <c:pt idx="61" formatCode="#,##0_ ;\-#,##0\ ;;@">
                  <c:v>7490</c:v>
                </c:pt>
                <c:pt idx="62" formatCode="#,##0_ ;\-#,##0\ ;;@">
                  <c:v>7642</c:v>
                </c:pt>
                <c:pt idx="63" formatCode="#,##0_ ;\-#,##0\ ;;@">
                  <c:v>7611</c:v>
                </c:pt>
                <c:pt idx="64" formatCode="#,##0_ ;\-#,##0\ ;;@">
                  <c:v>7658</c:v>
                </c:pt>
                <c:pt idx="65" formatCode="#,##0_ ;\-#,##0\ ;;@">
                  <c:v>7645</c:v>
                </c:pt>
                <c:pt idx="66" formatCode="#,##0_ ;\-#,##0\ ;;@">
                  <c:v>7697</c:v>
                </c:pt>
                <c:pt idx="67" formatCode="#,##0_ ;\-#,##0\ ;;@">
                  <c:v>7825</c:v>
                </c:pt>
                <c:pt idx="68" formatCode="#,##0_ ;\-#,##0\ ;;@">
                  <c:v>8116</c:v>
                </c:pt>
                <c:pt idx="69" formatCode="#,##0_ ;\-#,##0\ ;;@">
                  <c:v>8166</c:v>
                </c:pt>
                <c:pt idx="70" formatCode="#,##0_ ;\-#,##0\ ;;@">
                  <c:v>8286</c:v>
                </c:pt>
                <c:pt idx="71" formatCode="#,##0_ ;\-#,##0\ ;;@">
                  <c:v>8323</c:v>
                </c:pt>
                <c:pt idx="72" formatCode="#,##0_ ;\-#,##0\ ;;@">
                  <c:v>8505</c:v>
                </c:pt>
                <c:pt idx="73" formatCode="#,##0_ ;\-#,##0\ ;;@">
                  <c:v>8574</c:v>
                </c:pt>
                <c:pt idx="74" formatCode="#,##0_ ;\-#,##0\ ;;@">
                  <c:v>8599</c:v>
                </c:pt>
                <c:pt idx="75" formatCode="#,##0_ ;\-#,##0\ ;;@">
                  <c:v>8782</c:v>
                </c:pt>
                <c:pt idx="76" formatCode="#,##0_ ;\-#,##0\ ;;@">
                  <c:v>8800</c:v>
                </c:pt>
                <c:pt idx="77" formatCode="#,##0_ ;\-#,##0\ ;;@">
                  <c:v>8802</c:v>
                </c:pt>
                <c:pt idx="78" formatCode="#,##0_ ;\-#,##0\ ;;@">
                  <c:v>9161</c:v>
                </c:pt>
                <c:pt idx="79" formatCode="#,##0_ ;\-#,##0\ ;;@">
                  <c:v>9400</c:v>
                </c:pt>
                <c:pt idx="80" formatCode="#,##0_ ;\-#,##0\ ;;@">
                  <c:v>9823</c:v>
                </c:pt>
                <c:pt idx="81" formatCode="#,##0_ ;\-#,##0\ ;;@">
                  <c:v>10008</c:v>
                </c:pt>
                <c:pt idx="82" formatCode="#,##0_ ;\-#,##0\ ;;@">
                  <c:v>10165</c:v>
                </c:pt>
                <c:pt idx="83" formatCode="#,##0_ ;\-#,##0\ ;;@">
                  <c:v>10195</c:v>
                </c:pt>
                <c:pt idx="84" formatCode="#,##0_ ;\-#,##0\ ;;@">
                  <c:v>12344</c:v>
                </c:pt>
                <c:pt idx="85" formatCode="#,##0_ ;\-#,##0\ ;;@">
                  <c:v>11048</c:v>
                </c:pt>
                <c:pt idx="86" formatCode="#,##0_ ;\-#,##0\ ;;@">
                  <c:v>11308</c:v>
                </c:pt>
                <c:pt idx="87" formatCode="#,##0_ ;\-#,##0\ ;;@">
                  <c:v>11932</c:v>
                </c:pt>
                <c:pt idx="88" formatCode="#,##0_ ;\-#,##0\ ;;@">
                  <c:v>12637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4F8-DE49-9521-A9D63F484D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6906664"/>
        <c:axId val="456898040"/>
      </c:lineChart>
      <c:dateAx>
        <c:axId val="456904312"/>
        <c:scaling>
          <c:orientation val="minMax"/>
        </c:scaling>
        <c:delete val="0"/>
        <c:axPos val="b"/>
        <c:numFmt formatCode="[$-407]mm\/yy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456906272"/>
        <c:crosses val="autoZero"/>
        <c:auto val="1"/>
        <c:lblOffset val="100"/>
        <c:baseTimeUnit val="months"/>
        <c:majorUnit val="6"/>
        <c:majorTimeUnit val="months"/>
      </c:dateAx>
      <c:valAx>
        <c:axId val="456906272"/>
        <c:scaling>
          <c:orientation val="minMax"/>
          <c:max val="6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de-DE" sz="1400" b="1"/>
                  <a:t>Anzahl Teilnehmer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456904312"/>
        <c:crosses val="autoZero"/>
        <c:crossBetween val="between"/>
      </c:valAx>
      <c:valAx>
        <c:axId val="456898040"/>
        <c:scaling>
          <c:orientation val="minMax"/>
          <c:max val="14000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de-DE" sz="1400" b="1"/>
                  <a:t>Anzahl</a:t>
                </a:r>
                <a:r>
                  <a:rPr lang="de-DE" sz="1400" b="1" baseline="0"/>
                  <a:t> Ports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de-DE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456906664"/>
        <c:crosses val="max"/>
        <c:crossBetween val="between"/>
      </c:valAx>
      <c:dateAx>
        <c:axId val="456906664"/>
        <c:scaling>
          <c:orientation val="minMax"/>
        </c:scaling>
        <c:delete val="1"/>
        <c:axPos val="b"/>
        <c:numFmt formatCode="[$-407]mm\/yy;@" sourceLinked="1"/>
        <c:majorTickMark val="out"/>
        <c:minorTickMark val="none"/>
        <c:tickLblPos val="nextTo"/>
        <c:crossAx val="456898040"/>
        <c:crosses val="autoZero"/>
        <c:auto val="1"/>
        <c:lblOffset val="100"/>
        <c:baseTimeUnit val="months"/>
        <c:majorUnit val="1"/>
        <c:minorUnit val="1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9C76B7-813A-A54C-8257-0CF511EF6554}" type="datetimeFigureOut">
              <a:rPr lang="de-DE" smtClean="0"/>
              <a:t>27.03.23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6DF755-3141-D941-8C4F-9C8437C172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151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BBD41-DA2A-7642-A757-CEE5A6C52A88}" type="datetimeFigureOut">
              <a:rPr lang="de-DE" smtClean="0"/>
              <a:t>27.03.23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A3B30-F526-CC4B-9C67-D498773BB7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2856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nfra.run/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A3B30-F526-CC4B-9C67-D498773BB78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99075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A3B30-F526-CC4B-9C67-D498773BB783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63252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A3B30-F526-CC4B-9C67-D498773BB783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2911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A3B30-F526-CC4B-9C67-D498773BB783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6598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A3B30-F526-CC4B-9C67-D498773BB78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622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A3B30-F526-CC4B-9C67-D498773BB783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9084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Auf den Veranstaltungen jeweils mit Messestand präsent.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Class Virtual Classroom als quasi Add-on -&gt; verfügbar über Innovationsklausel…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Zur Kommunikation wird gelegentlich auch Zoom Mailingliste verwendet werden…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A3B30-F526-CC4B-9C67-D498773BB783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8611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defRPr/>
            </a:pPr>
            <a:r>
              <a:rPr lang="de-DE" b="1" dirty="0"/>
              <a:t>Komplette Migration </a:t>
            </a:r>
            <a:r>
              <a:rPr lang="de-DE" dirty="0"/>
              <a:t>des Mandanten notwendig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de-DE" dirty="0"/>
              <a:t>Umstellungszeit mit Dienstunterbrechung 4-8h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de-DE" dirty="0"/>
              <a:t>Zugangsdaten bleiben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de-DE" dirty="0"/>
              <a:t>Alle Inhalte werden  migriert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A3B30-F526-CC4B-9C67-D498773BB783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0159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0" i="0" dirty="0" err="1">
                <a:solidFill>
                  <a:srgbClr val="2F343D"/>
                </a:solidFill>
                <a:effectLst/>
                <a:latin typeface="Inter"/>
              </a:rPr>
              <a:t>Greenlight</a:t>
            </a:r>
            <a:r>
              <a:rPr lang="de-DE" b="0" i="0" dirty="0">
                <a:solidFill>
                  <a:srgbClr val="2F343D"/>
                </a:solidFill>
                <a:effectLst/>
                <a:latin typeface="Inter"/>
              </a:rPr>
              <a:t>=Das vorgeschaltete Portal, das potentiell auch den Zugriff auf andere </a:t>
            </a:r>
            <a:r>
              <a:rPr lang="de-DE" b="0" i="0" dirty="0" err="1">
                <a:solidFill>
                  <a:srgbClr val="2F343D"/>
                </a:solidFill>
                <a:effectLst/>
                <a:latin typeface="Inter"/>
              </a:rPr>
              <a:t>e-Learning</a:t>
            </a:r>
            <a:r>
              <a:rPr lang="de-DE" b="0" i="0" dirty="0">
                <a:solidFill>
                  <a:srgbClr val="2F343D"/>
                </a:solidFill>
                <a:effectLst/>
                <a:latin typeface="Inter"/>
              </a:rPr>
              <a:t>-Tools ermöglichen soll. </a:t>
            </a:r>
            <a:br>
              <a:rPr lang="de-DE" b="0" i="0" dirty="0">
                <a:solidFill>
                  <a:srgbClr val="2F343D"/>
                </a:solidFill>
                <a:effectLst/>
                <a:latin typeface="Inter"/>
              </a:rPr>
            </a:br>
            <a:r>
              <a:rPr lang="de-DE" b="0" i="0" dirty="0" err="1">
                <a:solidFill>
                  <a:srgbClr val="2F343D"/>
                </a:solidFill>
                <a:effectLst/>
                <a:latin typeface="Inter"/>
              </a:rPr>
              <a:t>Greenlight</a:t>
            </a:r>
            <a:r>
              <a:rPr lang="de-DE" b="0" i="0" dirty="0">
                <a:solidFill>
                  <a:srgbClr val="2F343D"/>
                </a:solidFill>
                <a:effectLst/>
                <a:latin typeface="Inter"/>
              </a:rPr>
              <a:t> 2.0 </a:t>
            </a:r>
            <a:r>
              <a:rPr lang="de-DE" b="0" i="0" dirty="0" err="1">
                <a:solidFill>
                  <a:srgbClr val="2F343D"/>
                </a:solidFill>
                <a:effectLst/>
                <a:latin typeface="Inter"/>
              </a:rPr>
              <a:t>provides</a:t>
            </a:r>
            <a:r>
              <a:rPr lang="de-DE" b="0" i="0" dirty="0">
                <a:solidFill>
                  <a:srgbClr val="2F343D"/>
                </a:solidFill>
                <a:effectLst/>
                <a:latin typeface="Inter"/>
              </a:rPr>
              <a:t> a simple interface </a:t>
            </a:r>
            <a:r>
              <a:rPr lang="de-DE" b="0" i="0" dirty="0" err="1">
                <a:solidFill>
                  <a:srgbClr val="2F343D"/>
                </a:solidFill>
                <a:effectLst/>
                <a:latin typeface="Inter"/>
              </a:rPr>
              <a:t>for</a:t>
            </a:r>
            <a:r>
              <a:rPr lang="de-DE" b="0" i="0" dirty="0">
                <a:solidFill>
                  <a:srgbClr val="2F343D"/>
                </a:solidFill>
                <a:effectLst/>
                <a:latin typeface="Inter"/>
              </a:rPr>
              <a:t> </a:t>
            </a:r>
            <a:r>
              <a:rPr lang="de-DE" b="0" i="0" dirty="0" err="1">
                <a:solidFill>
                  <a:srgbClr val="2F343D"/>
                </a:solidFill>
                <a:effectLst/>
                <a:latin typeface="Inter"/>
              </a:rPr>
              <a:t>users</a:t>
            </a:r>
            <a:r>
              <a:rPr lang="de-DE" b="0" i="0" dirty="0">
                <a:solidFill>
                  <a:srgbClr val="2F343D"/>
                </a:solidFill>
                <a:effectLst/>
                <a:latin typeface="Inter"/>
              </a:rPr>
              <a:t> </a:t>
            </a:r>
            <a:r>
              <a:rPr lang="de-DE" b="0" i="0" dirty="0" err="1">
                <a:solidFill>
                  <a:srgbClr val="2F343D"/>
                </a:solidFill>
                <a:effectLst/>
                <a:latin typeface="Inter"/>
              </a:rPr>
              <a:t>to</a:t>
            </a:r>
            <a:r>
              <a:rPr lang="de-DE" b="0" i="0" dirty="0">
                <a:solidFill>
                  <a:srgbClr val="2F343D"/>
                </a:solidFill>
                <a:effectLst/>
                <a:latin typeface="Inter"/>
              </a:rPr>
              <a:t> </a:t>
            </a:r>
            <a:r>
              <a:rPr lang="de-DE" b="0" i="0" dirty="0" err="1">
                <a:solidFill>
                  <a:srgbClr val="2F343D"/>
                </a:solidFill>
                <a:effectLst/>
                <a:latin typeface="Inter"/>
              </a:rPr>
              <a:t>create</a:t>
            </a:r>
            <a:r>
              <a:rPr lang="de-DE" b="0" i="0" dirty="0">
                <a:solidFill>
                  <a:srgbClr val="2F343D"/>
                </a:solidFill>
                <a:effectLst/>
                <a:latin typeface="Inter"/>
              </a:rPr>
              <a:t> </a:t>
            </a:r>
            <a:r>
              <a:rPr lang="de-DE" b="0" i="0" dirty="0" err="1">
                <a:solidFill>
                  <a:srgbClr val="2F343D"/>
                </a:solidFill>
                <a:effectLst/>
                <a:latin typeface="Inter"/>
              </a:rPr>
              <a:t>rooms</a:t>
            </a:r>
            <a:r>
              <a:rPr lang="de-DE" b="0" i="0" dirty="0">
                <a:solidFill>
                  <a:srgbClr val="2F343D"/>
                </a:solidFill>
                <a:effectLst/>
                <a:latin typeface="Inter"/>
              </a:rPr>
              <a:t>, </a:t>
            </a:r>
            <a:r>
              <a:rPr lang="de-DE" b="0" i="0" dirty="0" err="1">
                <a:solidFill>
                  <a:srgbClr val="2F343D"/>
                </a:solidFill>
                <a:effectLst/>
                <a:latin typeface="Inter"/>
              </a:rPr>
              <a:t>start</a:t>
            </a:r>
            <a:r>
              <a:rPr lang="de-DE" b="0" i="0" dirty="0">
                <a:solidFill>
                  <a:srgbClr val="2F343D"/>
                </a:solidFill>
                <a:effectLst/>
                <a:latin typeface="Inter"/>
              </a:rPr>
              <a:t> </a:t>
            </a:r>
            <a:r>
              <a:rPr lang="de-DE" b="0" i="0" dirty="0" err="1">
                <a:solidFill>
                  <a:srgbClr val="2F343D"/>
                </a:solidFill>
                <a:effectLst/>
                <a:latin typeface="Inter"/>
              </a:rPr>
              <a:t>meetings</a:t>
            </a:r>
            <a:r>
              <a:rPr lang="de-DE" b="0" i="0" dirty="0">
                <a:solidFill>
                  <a:srgbClr val="2F343D"/>
                </a:solidFill>
                <a:effectLst/>
                <a:latin typeface="Inter"/>
              </a:rPr>
              <a:t>, and manage </a:t>
            </a:r>
            <a:r>
              <a:rPr lang="de-DE" b="0" i="0" dirty="0" err="1">
                <a:solidFill>
                  <a:srgbClr val="2F343D"/>
                </a:solidFill>
                <a:effectLst/>
                <a:latin typeface="Inter"/>
              </a:rPr>
              <a:t>recordings</a:t>
            </a:r>
            <a:endParaRPr lang="de-DE" b="0" i="0" dirty="0">
              <a:solidFill>
                <a:srgbClr val="2F343D"/>
              </a:solidFill>
              <a:effectLst/>
              <a:latin typeface="Inter"/>
            </a:endParaRPr>
          </a:p>
          <a:p>
            <a:r>
              <a:rPr lang="de-DE" b="0" i="0" dirty="0">
                <a:solidFill>
                  <a:srgbClr val="2F343D"/>
                </a:solidFill>
                <a:effectLst/>
                <a:latin typeface="Inter"/>
              </a:rPr>
              <a:t>Fred Dixon: BBB wird nicht mehr so sehr als das führende System gesehen, sondern als ein Teil einer Lernumgebung</a:t>
            </a:r>
          </a:p>
          <a:p>
            <a:r>
              <a:rPr lang="de-DE" b="0" i="0" dirty="0">
                <a:solidFill>
                  <a:srgbClr val="2F343D"/>
                </a:solidFill>
                <a:effectLst/>
                <a:latin typeface="Inter"/>
              </a:rPr>
              <a:t>Bei </a:t>
            </a:r>
            <a:r>
              <a:rPr lang="de-DE" b="0" i="0" u="none" strike="noStrike" dirty="0">
                <a:effectLst/>
                <a:latin typeface="Inter"/>
                <a:hlinkClick r:id="rId3" tooltip="//infra.run"/>
              </a:rPr>
              <a:t>infra.run</a:t>
            </a:r>
            <a:r>
              <a:rPr lang="de-DE" b="0" i="0" dirty="0">
                <a:solidFill>
                  <a:srgbClr val="2F343D"/>
                </a:solidFill>
                <a:effectLst/>
                <a:latin typeface="Inter"/>
              </a:rPr>
              <a:t> kaufen unsere Teilnehmer mit der BBB-Lizenz eigentlich eine </a:t>
            </a:r>
            <a:r>
              <a:rPr lang="de-DE" b="0" i="0" dirty="0" err="1">
                <a:solidFill>
                  <a:srgbClr val="2F343D"/>
                </a:solidFill>
                <a:effectLst/>
                <a:latin typeface="Inter"/>
              </a:rPr>
              <a:t>Greenlight</a:t>
            </a:r>
            <a:r>
              <a:rPr lang="de-DE" b="0" i="0" dirty="0">
                <a:solidFill>
                  <a:srgbClr val="2F343D"/>
                </a:solidFill>
                <a:effectLst/>
                <a:latin typeface="Inter"/>
              </a:rPr>
              <a:t>-Lizenz. </a:t>
            </a:r>
            <a:r>
              <a:rPr lang="de-DE" b="0" i="0" u="none" strike="noStrike" dirty="0">
                <a:effectLst/>
                <a:latin typeface="Inter"/>
                <a:hlinkClick r:id="rId3" tooltip="//Infra.run"/>
              </a:rPr>
              <a:t>Infra.run</a:t>
            </a:r>
            <a:r>
              <a:rPr lang="de-DE" b="0" i="0" dirty="0">
                <a:solidFill>
                  <a:srgbClr val="2F343D"/>
                </a:solidFill>
                <a:effectLst/>
                <a:latin typeface="Inter"/>
              </a:rPr>
              <a:t> bietet über das Portal übrigens auch </a:t>
            </a:r>
            <a:r>
              <a:rPr lang="de-DE" b="0" i="0" dirty="0" err="1">
                <a:solidFill>
                  <a:srgbClr val="2F343D"/>
                </a:solidFill>
                <a:effectLst/>
                <a:latin typeface="Inter"/>
              </a:rPr>
              <a:t>Moodle</a:t>
            </a:r>
            <a:r>
              <a:rPr lang="de-DE" b="0" i="0" dirty="0">
                <a:solidFill>
                  <a:srgbClr val="2F343D"/>
                </a:solidFill>
                <a:effectLst/>
                <a:latin typeface="Inter"/>
              </a:rPr>
              <a:t> mit an. Die Benutzer kaufen also eigentlich viel mehr Funktionalität als lediglich BBB.</a:t>
            </a:r>
          </a:p>
          <a:p>
            <a:r>
              <a:rPr lang="de-DE" b="0" i="0" dirty="0">
                <a:solidFill>
                  <a:srgbClr val="2F343D"/>
                </a:solidFill>
                <a:effectLst/>
                <a:latin typeface="Inter"/>
              </a:rPr>
              <a:t>ZOOM: Neue Leistungsmerkmale: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Workplace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Reservation, Translation, (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aws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 Key Management Service und Whiteboard Plus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A3B30-F526-CC4B-9C67-D498773BB783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4247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Grün = Zuwachs</a:t>
            </a:r>
          </a:p>
          <a:p>
            <a:r>
              <a:rPr lang="de-DE" dirty="0"/>
              <a:t>Rot = Abgänge</a:t>
            </a:r>
          </a:p>
          <a:p>
            <a:r>
              <a:rPr lang="de-DE" dirty="0"/>
              <a:t>Entwicklung in den letzten sechs Monaten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A3B30-F526-CC4B-9C67-D498773BB783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0868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Verlängerungsoptionen: Leitendes Motiv von </a:t>
            </a:r>
            <a:r>
              <a:rPr lang="de-DE" dirty="0" err="1"/>
              <a:t>DFNconf</a:t>
            </a:r>
            <a:r>
              <a:rPr lang="de-DE" dirty="0"/>
              <a:t> ist es, Verlängerungen resp. Abkündigungen im Konsens zu erzielen…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A3B30-F526-CC4B-9C67-D498773BB783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0908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A3B30-F526-CC4B-9C67-D498773BB783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8144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267" y="592153"/>
            <a:ext cx="3531063" cy="150954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8199" y="2681662"/>
            <a:ext cx="10744197" cy="8549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spc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38200" y="3734855"/>
            <a:ext cx="9144000" cy="536575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0084BF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pic>
        <p:nvPicPr>
          <p:cNvPr id="12" name="Bild 1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9"/>
          <a:stretch/>
        </p:blipFill>
        <p:spPr>
          <a:xfrm>
            <a:off x="0" y="5871411"/>
            <a:ext cx="10324214" cy="82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 m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189" y="365125"/>
            <a:ext cx="1840141" cy="78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493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3671" y="365125"/>
            <a:ext cx="9341829" cy="786667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373671" y="1353029"/>
            <a:ext cx="11444659" cy="4840532"/>
          </a:xfrm>
        </p:spPr>
        <p:txBody>
          <a:bodyPr vert="eaVert"/>
          <a:lstStyle>
            <a:lvl4pPr marL="1600200" indent="-228600">
              <a:buFont typeface="LucidaGrande" charset="0"/>
              <a:buChar char="▹"/>
              <a:defRPr/>
            </a:lvl4pPr>
            <a:lvl5pPr marL="2057400" indent="-228600">
              <a:buFont typeface="LucidaGrande" charset="0"/>
              <a:buChar char="▹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0" name="Bild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189" y="365125"/>
            <a:ext cx="1840141" cy="786667"/>
          </a:xfrm>
          <a:prstGeom prst="rect">
            <a:avLst/>
          </a:prstGeom>
        </p:spPr>
      </p:pic>
      <p:pic>
        <p:nvPicPr>
          <p:cNvPr id="11" name="Bild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39" b="11709"/>
          <a:stretch/>
        </p:blipFill>
        <p:spPr>
          <a:xfrm>
            <a:off x="-57750" y="6262763"/>
            <a:ext cx="9229157" cy="187174"/>
          </a:xfrm>
          <a:prstGeom prst="rect">
            <a:avLst/>
          </a:prstGeom>
        </p:spPr>
      </p:pic>
      <p:sp>
        <p:nvSpPr>
          <p:cNvPr id="14" name="Datumsplatzhalter 3"/>
          <p:cNvSpPr>
            <a:spLocks noGrp="1"/>
          </p:cNvSpPr>
          <p:nvPr>
            <p:ph type="dt" sz="half" idx="2"/>
          </p:nvPr>
        </p:nvSpPr>
        <p:spPr>
          <a:xfrm>
            <a:off x="373671" y="6383647"/>
            <a:ext cx="1800000" cy="360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de-DE"/>
              <a:t>28.03.2023</a:t>
            </a:r>
            <a:endParaRPr lang="de-DE" dirty="0"/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326106" y="6394798"/>
            <a:ext cx="753978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de-DE"/>
              <a:t>Neues zu DFNconf und DFNFernsprechen</a:t>
            </a:r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018330" y="6383647"/>
            <a:ext cx="18000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4C9A07A-BF59-6644-AD3B-2E3DF0E31C5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808714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373671" y="365125"/>
            <a:ext cx="8198829" cy="5811838"/>
          </a:xfrm>
        </p:spPr>
        <p:txBody>
          <a:bodyPr vert="eaVert"/>
          <a:lstStyle>
            <a:lvl4pPr marL="1600200" indent="-228600">
              <a:buFont typeface="LucidaGrande" charset="0"/>
              <a:buChar char="▹"/>
              <a:defRPr/>
            </a:lvl4pPr>
            <a:lvl5pPr marL="2057400" indent="-228600">
              <a:buFont typeface="LucidaGrande" charset="0"/>
              <a:buChar char="▹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0" name="Bild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189" y="365125"/>
            <a:ext cx="1840141" cy="786667"/>
          </a:xfrm>
          <a:prstGeom prst="rect">
            <a:avLst/>
          </a:prstGeom>
        </p:spPr>
      </p:pic>
      <p:pic>
        <p:nvPicPr>
          <p:cNvPr id="11" name="Bild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39" b="11709"/>
          <a:stretch/>
        </p:blipFill>
        <p:spPr>
          <a:xfrm>
            <a:off x="-57750" y="6262763"/>
            <a:ext cx="9229157" cy="187174"/>
          </a:xfrm>
          <a:prstGeom prst="rect">
            <a:avLst/>
          </a:prstGeom>
        </p:spPr>
      </p:pic>
      <p:sp>
        <p:nvSpPr>
          <p:cNvPr id="14" name="Datumsplatzhalter 3"/>
          <p:cNvSpPr>
            <a:spLocks noGrp="1"/>
          </p:cNvSpPr>
          <p:nvPr>
            <p:ph type="dt" sz="half" idx="2"/>
          </p:nvPr>
        </p:nvSpPr>
        <p:spPr>
          <a:xfrm>
            <a:off x="373671" y="6383647"/>
            <a:ext cx="1800000" cy="360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de-DE"/>
              <a:t>28.03.2023</a:t>
            </a:r>
            <a:endParaRPr lang="de-DE" dirty="0"/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326106" y="6394798"/>
            <a:ext cx="753978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de-DE"/>
              <a:t>Neues zu DFNconf und DFNFernsprechen</a:t>
            </a:r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018330" y="6383647"/>
            <a:ext cx="18000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4C9A07A-BF59-6644-AD3B-2E3DF0E31C5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3671" y="365125"/>
            <a:ext cx="9289075" cy="786667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189" y="365125"/>
            <a:ext cx="1840141" cy="786667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39" b="11709"/>
          <a:stretch/>
        </p:blipFill>
        <p:spPr>
          <a:xfrm>
            <a:off x="-57750" y="6262763"/>
            <a:ext cx="9229157" cy="187174"/>
          </a:xfrm>
          <a:prstGeom prst="rect">
            <a:avLst/>
          </a:prstGeom>
        </p:spPr>
      </p:pic>
      <p:sp>
        <p:nvSpPr>
          <p:cNvPr id="13" name="Datumsplatzhalter 3"/>
          <p:cNvSpPr>
            <a:spLocks noGrp="1"/>
          </p:cNvSpPr>
          <p:nvPr>
            <p:ph type="dt" sz="half" idx="2"/>
          </p:nvPr>
        </p:nvSpPr>
        <p:spPr>
          <a:xfrm>
            <a:off x="373671" y="6383647"/>
            <a:ext cx="1800000" cy="360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de-DE"/>
              <a:t>28.03.2023</a:t>
            </a:r>
            <a:endParaRPr lang="de-DE" dirty="0"/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326106" y="6394798"/>
            <a:ext cx="753978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de-DE"/>
              <a:t>Neues zu DFNconf und DFNFernsprechen</a:t>
            </a:r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018330" y="6383647"/>
            <a:ext cx="18000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4C9A07A-BF59-6644-AD3B-2E3DF0E31C5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8515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8310" y="4031761"/>
            <a:ext cx="10515600" cy="60272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600" spc="300"/>
            </a:lvl1pPr>
          </a:lstStyle>
          <a:p>
            <a:r>
              <a:rPr lang="de-DE" dirty="0"/>
              <a:t>Mastertitelformat bearbeiten</a:t>
            </a:r>
          </a:p>
        </p:txBody>
      </p:sp>
      <p:pic>
        <p:nvPicPr>
          <p:cNvPr id="5" name="Bild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9"/>
          <a:stretch/>
        </p:blipFill>
        <p:spPr>
          <a:xfrm>
            <a:off x="0" y="5871411"/>
            <a:ext cx="12961088" cy="822989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367" y="365125"/>
            <a:ext cx="2343963" cy="100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73671" y="365125"/>
            <a:ext cx="8552615" cy="1002053"/>
          </a:xfrm>
          <a:prstGeom prst="rect">
            <a:avLst/>
          </a:prstGeom>
        </p:spPr>
        <p:txBody>
          <a:bodyPr/>
          <a:lstStyle>
            <a:lvl1pPr>
              <a:defRPr spc="3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Inhalt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373671" y="2014197"/>
            <a:ext cx="11444659" cy="4158003"/>
          </a:xfrm>
        </p:spPr>
        <p:txBody>
          <a:bodyPr>
            <a:normAutofit/>
          </a:bodyPr>
          <a:lstStyle>
            <a:lvl1pPr marL="457200" indent="-457200">
              <a:lnSpc>
                <a:spcPct val="150000"/>
              </a:lnSpc>
              <a:buFont typeface="+mj-lt"/>
              <a:buAutoNum type="romanUcPeriod"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9" name="Bild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367" y="365125"/>
            <a:ext cx="2343963" cy="1002053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39" b="11709"/>
          <a:stretch/>
        </p:blipFill>
        <p:spPr>
          <a:xfrm>
            <a:off x="-136577" y="1409926"/>
            <a:ext cx="9229157" cy="18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59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189" y="365125"/>
            <a:ext cx="1840141" cy="786667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3671" y="1343295"/>
            <a:ext cx="11444400" cy="4860000"/>
          </a:xfrm>
        </p:spPr>
        <p:txBody>
          <a:bodyPr/>
          <a:lstStyle>
            <a:lvl1pPr marL="228600" indent="-22860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0084BF"/>
              </a:buClr>
              <a:buFont typeface="LucidaGrande" charset="0"/>
              <a:buChar char="▸"/>
              <a:defRPr sz="2200">
                <a:solidFill>
                  <a:srgbClr val="4D4D4C"/>
                </a:solidFill>
              </a:defRPr>
            </a:lvl1pPr>
            <a:lvl2pPr marL="685800" indent="-228600">
              <a:lnSpc>
                <a:spcPct val="120000"/>
              </a:lnSpc>
              <a:buClr>
                <a:srgbClr val="0084BF"/>
              </a:buClr>
              <a:buFont typeface="LucidaGrande" charset="0"/>
              <a:buChar char="▹"/>
              <a:defRPr sz="2000">
                <a:solidFill>
                  <a:srgbClr val="4D4D4C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84BF"/>
              </a:buClr>
              <a:buFont typeface="LucidaGrande" charset="0"/>
              <a:buChar char="▹"/>
              <a:defRPr>
                <a:solidFill>
                  <a:srgbClr val="4D4D4C"/>
                </a:solidFill>
              </a:defRPr>
            </a:lvl3pPr>
            <a:lvl4pPr marL="1600200" indent="-228600">
              <a:lnSpc>
                <a:spcPct val="100000"/>
              </a:lnSpc>
              <a:buClr>
                <a:srgbClr val="0084BF"/>
              </a:buClr>
              <a:buFont typeface="LucidaGrande" charset="0"/>
              <a:buChar char="▹"/>
              <a:defRPr>
                <a:solidFill>
                  <a:srgbClr val="4D4D4C"/>
                </a:solidFill>
              </a:defRPr>
            </a:lvl4pPr>
            <a:lvl5pPr marL="2057400" indent="-228600">
              <a:lnSpc>
                <a:spcPct val="100000"/>
              </a:lnSpc>
              <a:buClr>
                <a:srgbClr val="0084BF"/>
              </a:buClr>
              <a:buFont typeface="LucidaGrande" charset="0"/>
              <a:buChar char="▹"/>
              <a:defRPr>
                <a:solidFill>
                  <a:srgbClr val="4D4D4C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373671" y="6383647"/>
            <a:ext cx="1800000" cy="360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28.03.2023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326106" y="6394798"/>
            <a:ext cx="7539788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Neues zu DFNconf und DFNFernsprechen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018330" y="6383647"/>
            <a:ext cx="1800000" cy="365125"/>
          </a:xfrm>
          <a:prstGeom prst="rect">
            <a:avLst/>
          </a:prstGeom>
        </p:spPr>
        <p:txBody>
          <a:bodyPr/>
          <a:lstStyle/>
          <a:p>
            <a:fld id="{04C9A07A-BF59-6644-AD3B-2E3DF0E31C5F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elplatzhalter 7"/>
          <p:cNvSpPr>
            <a:spLocks noGrp="1"/>
          </p:cNvSpPr>
          <p:nvPr>
            <p:ph type="title"/>
          </p:nvPr>
        </p:nvSpPr>
        <p:spPr>
          <a:xfrm>
            <a:off x="373671" y="365125"/>
            <a:ext cx="9280283" cy="786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pic>
        <p:nvPicPr>
          <p:cNvPr id="9" name="Bild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39" b="11709"/>
          <a:stretch/>
        </p:blipFill>
        <p:spPr>
          <a:xfrm>
            <a:off x="-57750" y="6262763"/>
            <a:ext cx="9229157" cy="18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3671" y="365125"/>
            <a:ext cx="9243295" cy="786667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73671" y="1354163"/>
            <a:ext cx="5580000" cy="4828428"/>
          </a:xfrm>
        </p:spPr>
        <p:txBody>
          <a:bodyPr/>
          <a:lstStyle>
            <a:lvl1pPr>
              <a:lnSpc>
                <a:spcPct val="140000"/>
              </a:lnSpc>
              <a:defRPr sz="2200"/>
            </a:lvl1pPr>
            <a:lvl2pPr>
              <a:lnSpc>
                <a:spcPct val="120000"/>
              </a:lnSpc>
              <a:defRPr/>
            </a:lvl2pPr>
            <a:lvl3pPr>
              <a:lnSpc>
                <a:spcPct val="100000"/>
              </a:lnSpc>
              <a:defRPr/>
            </a:lvl3pPr>
            <a:lvl4pPr marL="1600200" indent="-228600">
              <a:lnSpc>
                <a:spcPct val="100000"/>
              </a:lnSpc>
              <a:buFont typeface="LucidaGrande" charset="0"/>
              <a:buChar char="▹"/>
              <a:defRPr/>
            </a:lvl4pPr>
            <a:lvl5pPr marL="2057400" indent="-228600">
              <a:lnSpc>
                <a:spcPct val="100000"/>
              </a:lnSpc>
              <a:buFont typeface="LucidaGrande" charset="0"/>
              <a:buChar char="▹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1" name="Bild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189" y="365125"/>
            <a:ext cx="1840141" cy="786667"/>
          </a:xfrm>
          <a:prstGeom prst="rect">
            <a:avLst/>
          </a:prstGeom>
        </p:spPr>
      </p:pic>
      <p:pic>
        <p:nvPicPr>
          <p:cNvPr id="12" name="Bild 1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39" b="11709"/>
          <a:stretch/>
        </p:blipFill>
        <p:spPr>
          <a:xfrm>
            <a:off x="-57750" y="6262763"/>
            <a:ext cx="9229157" cy="187174"/>
          </a:xfrm>
          <a:prstGeom prst="rect">
            <a:avLst/>
          </a:prstGeom>
        </p:spPr>
      </p:pic>
      <p:sp>
        <p:nvSpPr>
          <p:cNvPr id="15" name="Datumsplatzhalter 3"/>
          <p:cNvSpPr>
            <a:spLocks noGrp="1"/>
          </p:cNvSpPr>
          <p:nvPr>
            <p:ph type="dt" sz="half" idx="10"/>
          </p:nvPr>
        </p:nvSpPr>
        <p:spPr>
          <a:xfrm>
            <a:off x="373671" y="6383647"/>
            <a:ext cx="1800000" cy="360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28.03.2023</a:t>
            </a:r>
            <a:endParaRPr lang="de-DE" dirty="0"/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326106" y="6394798"/>
            <a:ext cx="7539788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Neues zu DFNconf und DFNFernsprechen</a:t>
            </a:r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018330" y="6383647"/>
            <a:ext cx="1800000" cy="365125"/>
          </a:xfrm>
          <a:prstGeom prst="rect">
            <a:avLst/>
          </a:prstGeom>
        </p:spPr>
        <p:txBody>
          <a:bodyPr/>
          <a:lstStyle/>
          <a:p>
            <a:fld id="{04C9A07A-BF59-6644-AD3B-2E3DF0E31C5F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Inhaltsplatzhalter 2"/>
          <p:cNvSpPr>
            <a:spLocks noGrp="1"/>
          </p:cNvSpPr>
          <p:nvPr>
            <p:ph sz="half" idx="13"/>
          </p:nvPr>
        </p:nvSpPr>
        <p:spPr>
          <a:xfrm>
            <a:off x="6238330" y="1354163"/>
            <a:ext cx="5580000" cy="4828428"/>
          </a:xfrm>
        </p:spPr>
        <p:txBody>
          <a:bodyPr/>
          <a:lstStyle>
            <a:lvl1pPr>
              <a:lnSpc>
                <a:spcPct val="140000"/>
              </a:lnSpc>
              <a:defRPr sz="2200"/>
            </a:lvl1pPr>
            <a:lvl2pPr>
              <a:lnSpc>
                <a:spcPct val="120000"/>
              </a:lnSpc>
              <a:defRPr/>
            </a:lvl2pPr>
            <a:lvl3pPr>
              <a:lnSpc>
                <a:spcPct val="100000"/>
              </a:lnSpc>
              <a:defRPr/>
            </a:lvl3pPr>
            <a:lvl4pPr marL="1600200" indent="-228600">
              <a:lnSpc>
                <a:spcPct val="100000"/>
              </a:lnSpc>
              <a:buFont typeface="LucidaGrande" charset="0"/>
              <a:buChar char="▹"/>
              <a:defRPr/>
            </a:lvl4pPr>
            <a:lvl5pPr marL="2057400" indent="-228600">
              <a:lnSpc>
                <a:spcPct val="100000"/>
              </a:lnSpc>
              <a:buFont typeface="LucidaGrande" charset="0"/>
              <a:buChar char="▹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3671" y="365125"/>
            <a:ext cx="9236321" cy="7866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84BF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73672" y="1354015"/>
            <a:ext cx="5580000" cy="703385"/>
          </a:xfrm>
        </p:spPr>
        <p:txBody>
          <a:bodyPr anchor="b">
            <a:normAutofit/>
          </a:bodyPr>
          <a:lstStyle>
            <a:lvl1pPr marL="0" indent="0">
              <a:buNone/>
              <a:defRPr sz="2200" b="0">
                <a:solidFill>
                  <a:srgbClr val="85BC4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73672" y="2189435"/>
            <a:ext cx="5580000" cy="4007311"/>
          </a:xfrm>
        </p:spPr>
        <p:txBody>
          <a:bodyPr/>
          <a:lstStyle>
            <a:lvl1pPr>
              <a:defRPr>
                <a:solidFill>
                  <a:srgbClr val="4D4D4C"/>
                </a:solidFill>
              </a:defRPr>
            </a:lvl1pPr>
            <a:lvl2pPr>
              <a:defRPr>
                <a:solidFill>
                  <a:srgbClr val="4D4D4C"/>
                </a:solidFill>
              </a:defRPr>
            </a:lvl2pPr>
            <a:lvl3pPr>
              <a:defRPr>
                <a:solidFill>
                  <a:srgbClr val="4D4D4C"/>
                </a:solidFill>
              </a:defRPr>
            </a:lvl3pPr>
            <a:lvl4pPr marL="1600200" indent="-228600">
              <a:buFont typeface="LucidaGrande" charset="0"/>
              <a:buChar char="▹"/>
              <a:defRPr>
                <a:solidFill>
                  <a:srgbClr val="4D4D4C"/>
                </a:solidFill>
              </a:defRPr>
            </a:lvl4pPr>
            <a:lvl5pPr marL="2057400" indent="-228600">
              <a:buFont typeface="LucidaGrande" charset="0"/>
              <a:buChar char="▹"/>
              <a:defRPr>
                <a:solidFill>
                  <a:srgbClr val="4D4D4C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238330" y="1362254"/>
            <a:ext cx="5580000" cy="703385"/>
          </a:xfrm>
        </p:spPr>
        <p:txBody>
          <a:bodyPr anchor="b">
            <a:normAutofit/>
          </a:bodyPr>
          <a:lstStyle>
            <a:lvl1pPr marL="0" indent="0">
              <a:buNone/>
              <a:defRPr sz="2200" b="0">
                <a:solidFill>
                  <a:srgbClr val="85BC4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238330" y="2197674"/>
            <a:ext cx="5580000" cy="3999072"/>
          </a:xfrm>
        </p:spPr>
        <p:txBody>
          <a:bodyPr/>
          <a:lstStyle>
            <a:lvl4pPr marL="1600200" indent="-228600">
              <a:buFont typeface="LucidaGrande" charset="0"/>
              <a:buChar char="▹"/>
              <a:defRPr/>
            </a:lvl4pPr>
            <a:lvl5pPr marL="2057400" indent="-228600">
              <a:buFont typeface="LucidaGrande" charset="0"/>
              <a:buChar char="▹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4" name="Bild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189" y="365125"/>
            <a:ext cx="1840141" cy="786667"/>
          </a:xfrm>
          <a:prstGeom prst="rect">
            <a:avLst/>
          </a:prstGeom>
        </p:spPr>
      </p:pic>
      <p:pic>
        <p:nvPicPr>
          <p:cNvPr id="13" name="Bild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39" b="11709"/>
          <a:stretch/>
        </p:blipFill>
        <p:spPr>
          <a:xfrm>
            <a:off x="-57750" y="6262763"/>
            <a:ext cx="9229157" cy="187174"/>
          </a:xfrm>
          <a:prstGeom prst="rect">
            <a:avLst/>
          </a:prstGeom>
        </p:spPr>
      </p:pic>
      <p:sp>
        <p:nvSpPr>
          <p:cNvPr id="17" name="Datumsplatzhalter 3"/>
          <p:cNvSpPr>
            <a:spLocks noGrp="1"/>
          </p:cNvSpPr>
          <p:nvPr>
            <p:ph type="dt" sz="half" idx="10"/>
          </p:nvPr>
        </p:nvSpPr>
        <p:spPr>
          <a:xfrm>
            <a:off x="373671" y="6383647"/>
            <a:ext cx="1800000" cy="360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28.03.2023</a:t>
            </a:r>
            <a:endParaRPr lang="de-DE" dirty="0"/>
          </a:p>
        </p:txBody>
      </p:sp>
      <p:sp>
        <p:nvSpPr>
          <p:cNvPr id="1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326106" y="6394798"/>
            <a:ext cx="7539788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Neues zu DFNconf und DFNFernsprechen</a:t>
            </a:r>
            <a:endParaRPr lang="de-DE" dirty="0"/>
          </a:p>
        </p:txBody>
      </p:sp>
      <p:sp>
        <p:nvSpPr>
          <p:cNvPr id="1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018330" y="6383647"/>
            <a:ext cx="1800000" cy="365125"/>
          </a:xfrm>
          <a:prstGeom prst="rect">
            <a:avLst/>
          </a:prstGeom>
        </p:spPr>
        <p:txBody>
          <a:bodyPr/>
          <a:lstStyle/>
          <a:p>
            <a:fld id="{04C9A07A-BF59-6644-AD3B-2E3DF0E31C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53000" y="1343295"/>
            <a:ext cx="6865330" cy="4860000"/>
          </a:xfrm>
        </p:spPr>
        <p:txBody>
          <a:bodyPr/>
          <a:lstStyle>
            <a:lvl1pPr>
              <a:defRPr sz="2200">
                <a:solidFill>
                  <a:srgbClr val="4D4D4C"/>
                </a:solidFill>
              </a:defRPr>
            </a:lvl1pPr>
            <a:lvl2pPr>
              <a:defRPr sz="2000">
                <a:solidFill>
                  <a:srgbClr val="4D4D4C"/>
                </a:solidFill>
              </a:defRPr>
            </a:lvl2pPr>
            <a:lvl3pPr>
              <a:defRPr sz="1800">
                <a:solidFill>
                  <a:srgbClr val="4D4D4C"/>
                </a:solidFill>
              </a:defRPr>
            </a:lvl3pPr>
            <a:lvl4pPr marL="1600200" indent="-228600">
              <a:buFont typeface="LucidaGrande" charset="0"/>
              <a:buChar char="▹"/>
              <a:defRPr sz="1800">
                <a:solidFill>
                  <a:srgbClr val="4D4D4C"/>
                </a:solidFill>
              </a:defRPr>
            </a:lvl4pPr>
            <a:lvl5pPr marL="2057400" indent="-228600">
              <a:buFont typeface="LucidaGrande" charset="0"/>
              <a:buChar char="▹"/>
              <a:defRPr sz="1800">
                <a:solidFill>
                  <a:srgbClr val="4D4D4C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73672" y="1343295"/>
            <a:ext cx="4396766" cy="486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373672" y="365125"/>
            <a:ext cx="9324244" cy="786667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pic>
        <p:nvPicPr>
          <p:cNvPr id="11" name="Bild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189" y="365125"/>
            <a:ext cx="1840141" cy="786667"/>
          </a:xfrm>
          <a:prstGeom prst="rect">
            <a:avLst/>
          </a:prstGeom>
        </p:spPr>
      </p:pic>
      <p:pic>
        <p:nvPicPr>
          <p:cNvPr id="12" name="Bild 1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39" b="11709"/>
          <a:stretch/>
        </p:blipFill>
        <p:spPr>
          <a:xfrm>
            <a:off x="-57750" y="6262763"/>
            <a:ext cx="9229157" cy="187174"/>
          </a:xfrm>
          <a:prstGeom prst="rect">
            <a:avLst/>
          </a:prstGeom>
        </p:spPr>
      </p:pic>
      <p:sp>
        <p:nvSpPr>
          <p:cNvPr id="16" name="Datumsplatzhalter 3"/>
          <p:cNvSpPr>
            <a:spLocks noGrp="1"/>
          </p:cNvSpPr>
          <p:nvPr>
            <p:ph type="dt" sz="half" idx="10"/>
          </p:nvPr>
        </p:nvSpPr>
        <p:spPr>
          <a:xfrm>
            <a:off x="373671" y="6383647"/>
            <a:ext cx="1800000" cy="360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28.03.2023</a:t>
            </a:r>
            <a:endParaRPr lang="de-DE" dirty="0"/>
          </a:p>
        </p:txBody>
      </p:sp>
      <p:sp>
        <p:nvSpPr>
          <p:cNvPr id="1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326106" y="6394798"/>
            <a:ext cx="7539788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Neues zu DFNconf und DFNFernsprechen</a:t>
            </a:r>
            <a:endParaRPr lang="de-DE" dirty="0"/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018330" y="6383647"/>
            <a:ext cx="1800000" cy="365125"/>
          </a:xfrm>
          <a:prstGeom prst="rect">
            <a:avLst/>
          </a:prstGeom>
        </p:spPr>
        <p:txBody>
          <a:bodyPr/>
          <a:lstStyle/>
          <a:p>
            <a:fld id="{04C9A07A-BF59-6644-AD3B-2E3DF0E31C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och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3671" y="365125"/>
            <a:ext cx="9289075" cy="786667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4677878" y="1336746"/>
            <a:ext cx="7140452" cy="4860000"/>
          </a:xfrm>
        </p:spPr>
        <p:txBody>
          <a:bodyPr/>
          <a:lstStyle>
            <a:lvl1pPr>
              <a:lnSpc>
                <a:spcPct val="14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00000"/>
              </a:lnSpc>
              <a:defRPr/>
            </a:lvl3pPr>
            <a:lvl4pPr marL="1600200" indent="-228600">
              <a:lnSpc>
                <a:spcPct val="100000"/>
              </a:lnSpc>
              <a:buFont typeface="LucidaGrande" charset="0"/>
              <a:buChar char="▹"/>
              <a:defRPr/>
            </a:lvl4pPr>
            <a:lvl5pPr marL="2057400" indent="-228600">
              <a:lnSpc>
                <a:spcPct val="100000"/>
              </a:lnSpc>
              <a:buFont typeface="LucidaGrande" charset="0"/>
              <a:buChar char="▹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2" name="Bild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189" y="365125"/>
            <a:ext cx="1840141" cy="786667"/>
          </a:xfrm>
          <a:prstGeom prst="rect">
            <a:avLst/>
          </a:prstGeom>
        </p:spPr>
      </p:pic>
      <p:pic>
        <p:nvPicPr>
          <p:cNvPr id="10" name="Bild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39" b="11709"/>
          <a:stretch/>
        </p:blipFill>
        <p:spPr>
          <a:xfrm>
            <a:off x="-57750" y="6262763"/>
            <a:ext cx="9229157" cy="187174"/>
          </a:xfrm>
          <a:prstGeom prst="rect">
            <a:avLst/>
          </a:prstGeom>
        </p:spPr>
      </p:pic>
      <p:sp>
        <p:nvSpPr>
          <p:cNvPr id="15" name="Datumsplatzhalter 3"/>
          <p:cNvSpPr>
            <a:spLocks noGrp="1"/>
          </p:cNvSpPr>
          <p:nvPr>
            <p:ph type="dt" sz="half" idx="2"/>
          </p:nvPr>
        </p:nvSpPr>
        <p:spPr>
          <a:xfrm>
            <a:off x="373671" y="6383647"/>
            <a:ext cx="1800000" cy="360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de-DE"/>
              <a:t>28.03.2023</a:t>
            </a:r>
            <a:endParaRPr lang="de-DE" dirty="0"/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326106" y="6394798"/>
            <a:ext cx="753978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de-DE"/>
              <a:t>Neues zu DFNconf und DFNFernsprechen</a:t>
            </a:r>
            <a:endParaRPr lang="de-DE" dirty="0"/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018330" y="6383647"/>
            <a:ext cx="18000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4C9A07A-BF59-6644-AD3B-2E3DF0E31C5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6262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3672" y="365125"/>
            <a:ext cx="9306660" cy="7866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de-DE" dirty="0"/>
              <a:t>Mastertitelformat bearbeiten</a:t>
            </a:r>
          </a:p>
        </p:txBody>
      </p:sp>
      <p:pic>
        <p:nvPicPr>
          <p:cNvPr id="9" name="Bild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189" y="365125"/>
            <a:ext cx="1840141" cy="786667"/>
          </a:xfrm>
          <a:prstGeom prst="rect">
            <a:avLst/>
          </a:prstGeom>
        </p:spPr>
      </p:pic>
      <p:pic>
        <p:nvPicPr>
          <p:cNvPr id="10" name="Bild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39" b="11709"/>
          <a:stretch/>
        </p:blipFill>
        <p:spPr>
          <a:xfrm>
            <a:off x="-57750" y="6262763"/>
            <a:ext cx="9229157" cy="187174"/>
          </a:xfrm>
          <a:prstGeom prst="rect">
            <a:avLst/>
          </a:prstGeom>
        </p:spPr>
      </p:pic>
      <p:sp>
        <p:nvSpPr>
          <p:cNvPr id="14" name="Datumsplatzhalter 3"/>
          <p:cNvSpPr>
            <a:spLocks noGrp="1"/>
          </p:cNvSpPr>
          <p:nvPr>
            <p:ph type="dt" sz="half" idx="10"/>
          </p:nvPr>
        </p:nvSpPr>
        <p:spPr>
          <a:xfrm>
            <a:off x="373671" y="6383647"/>
            <a:ext cx="1800000" cy="360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28.03.2023</a:t>
            </a:r>
            <a:endParaRPr lang="de-DE" dirty="0"/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326106" y="6394798"/>
            <a:ext cx="7539788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Neues zu DFNconf und DFNFernsprechen</a:t>
            </a:r>
            <a:endParaRPr lang="de-DE" dirty="0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018330" y="6383647"/>
            <a:ext cx="1800000" cy="365125"/>
          </a:xfrm>
          <a:prstGeom prst="rect">
            <a:avLst/>
          </a:prstGeom>
        </p:spPr>
        <p:txBody>
          <a:bodyPr/>
          <a:lstStyle/>
          <a:p>
            <a:fld id="{04C9A07A-BF59-6644-AD3B-2E3DF0E31C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73673" y="1343295"/>
            <a:ext cx="11444657" cy="486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8" name="Titelplatzhalter 7"/>
          <p:cNvSpPr>
            <a:spLocks noGrp="1"/>
          </p:cNvSpPr>
          <p:nvPr>
            <p:ph type="title"/>
          </p:nvPr>
        </p:nvSpPr>
        <p:spPr>
          <a:xfrm>
            <a:off x="373671" y="365125"/>
            <a:ext cx="9280283" cy="786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2"/>
          </p:nvPr>
        </p:nvSpPr>
        <p:spPr>
          <a:xfrm>
            <a:off x="373671" y="6383647"/>
            <a:ext cx="1800000" cy="360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de-DE"/>
              <a:t>28.03.2023</a:t>
            </a:r>
            <a:endParaRPr 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326106" y="6394798"/>
            <a:ext cx="7539788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de-DE"/>
              <a:t>Neues zu DFNconf und DFNFernsprechen</a:t>
            </a:r>
            <a:endParaRPr lang="de-DE" dirty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018330" y="6383647"/>
            <a:ext cx="18000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4C9A07A-BF59-6644-AD3B-2E3DF0E31C5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50" r:id="rId4"/>
    <p:sldLayoutId id="2147483652" r:id="rId5"/>
    <p:sldLayoutId id="2147483653" r:id="rId6"/>
    <p:sldLayoutId id="2147483656" r:id="rId7"/>
    <p:sldLayoutId id="2147483662" r:id="rId8"/>
    <p:sldLayoutId id="2147483654" r:id="rId9"/>
    <p:sldLayoutId id="2147483663" r:id="rId10"/>
    <p:sldLayoutId id="2147483655" r:id="rId11"/>
    <p:sldLayoutId id="2147483658" r:id="rId12"/>
    <p:sldLayoutId id="2147483659" r:id="rId13"/>
    <p:sldLayoutId id="2147483661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 spc="300">
          <a:solidFill>
            <a:schemeClr val="tx2"/>
          </a:solidFill>
          <a:latin typeface="Verdana" charset="0"/>
          <a:ea typeface="Verdana" charset="0"/>
          <a:cs typeface="Verdana" charset="0"/>
        </a:defRPr>
      </a:lvl1pPr>
    </p:titleStyle>
    <p:bodyStyle>
      <a:lvl1pPr marL="228600" indent="-228600" algn="l" defTabSz="914400" rtl="0" eaLnBrk="1" latinLnBrk="0" hangingPunct="1">
        <a:lnSpc>
          <a:spcPct val="140000"/>
        </a:lnSpc>
        <a:spcBef>
          <a:spcPts val="0"/>
        </a:spcBef>
        <a:buClr>
          <a:schemeClr val="tx2"/>
        </a:buClr>
        <a:buFont typeface="LucidaGrande" charset="0"/>
        <a:buChar char="▸"/>
        <a:defRPr sz="220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2"/>
        </a:buClr>
        <a:buFont typeface="LucidaGrande" charset="0"/>
        <a:buChar char="▹"/>
        <a:defRPr sz="200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LucidaGrande" charset="0"/>
        <a:buChar char="▹"/>
        <a:defRPr sz="180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LucidaGrande" charset="0"/>
        <a:buChar char="▸"/>
        <a:defRPr sz="180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LucidaGrande" charset="0"/>
        <a:buChar char="▸"/>
        <a:defRPr sz="180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3.png"/><Relationship Id="rId9" Type="http://schemas.openxmlformats.org/officeDocument/2006/relationships/hyperlink" Target="https://www.conf.dfn.de/rahmenvertraege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ilto:DFNFernsprechen@dfn.de" TargetMode="Externa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mailto:DFNFernsprechen@dfn.de" TargetMode="Externa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9"/>
          <a:stretch/>
        </p:blipFill>
        <p:spPr>
          <a:xfrm>
            <a:off x="0" y="4796466"/>
            <a:ext cx="9008077" cy="822989"/>
          </a:xfrm>
          <a:prstGeom prst="rect">
            <a:avLst/>
          </a:prstGeom>
        </p:spPr>
      </p:pic>
      <p:pic>
        <p:nvPicPr>
          <p:cNvPr id="3" name="Bild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967" y="2352963"/>
            <a:ext cx="8077200" cy="154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30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1C53EBB-FD90-084E-9D07-8C3D411CD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28.03.2023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69FF9E2-36BC-C740-8D28-0C277FDF9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Neues zu DFNconf und DFNFernsprechen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A2E91AB-004F-A746-AC6F-90C2A4A16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A07A-BF59-6644-AD3B-2E3DF0E31C5F}" type="slidenum">
              <a:rPr lang="de-DE" smtClean="0"/>
              <a:t>10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26776D3D-B604-A44C-B112-76DCCC4AE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Update </a:t>
            </a:r>
            <a:r>
              <a:rPr lang="de-DE" dirty="0" err="1"/>
              <a:t>DFNVideokonferenz</a:t>
            </a:r>
            <a:r>
              <a:rPr lang="de-DE" dirty="0"/>
              <a:t> (</a:t>
            </a:r>
            <a:r>
              <a:rPr lang="de-DE" dirty="0" err="1"/>
              <a:t>Pexip</a:t>
            </a:r>
            <a:r>
              <a:rPr lang="de-DE" dirty="0"/>
              <a:t>)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E5B270E-5DB7-114B-830B-CAF65A90D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671" y="1343294"/>
            <a:ext cx="3923200" cy="4765405"/>
          </a:xfrm>
        </p:spPr>
        <p:txBody>
          <a:bodyPr numCol="1">
            <a:normAutofit fontScale="92500" lnSpcReduction="10000"/>
          </a:bodyPr>
          <a:lstStyle/>
          <a:p>
            <a:pPr marL="0" indent="0">
              <a:buNone/>
            </a:pPr>
            <a:r>
              <a:rPr lang="de-DE" b="1" dirty="0"/>
              <a:t>Ausblick</a:t>
            </a:r>
          </a:p>
          <a:p>
            <a:r>
              <a:rPr lang="de-DE" sz="1800" dirty="0">
                <a:solidFill>
                  <a:schemeClr val="tx1"/>
                </a:solidFill>
              </a:rPr>
              <a:t>Einrichtungsbezogenes Branding </a:t>
            </a:r>
            <a:r>
              <a:rPr lang="de-DE" sz="1800" dirty="0"/>
              <a:t>(Mitte 2023)</a:t>
            </a:r>
            <a:endParaRPr lang="de-DE" sz="1800" dirty="0">
              <a:solidFill>
                <a:schemeClr val="tx1"/>
              </a:solidFill>
            </a:endParaRPr>
          </a:p>
          <a:p>
            <a:pPr lvl="1"/>
            <a:r>
              <a:rPr lang="de-DE" sz="1600" dirty="0">
                <a:solidFill>
                  <a:schemeClr val="tx1"/>
                </a:solidFill>
              </a:rPr>
              <a:t>Betriebliche Ansprechpartner können eigenen Raum-hintergrund sowie Wasserzeichen (Logo) für ihre Einrichtung hochladen.</a:t>
            </a:r>
          </a:p>
          <a:p>
            <a:pPr lvl="1"/>
            <a:r>
              <a:rPr lang="de-DE" sz="1600" dirty="0">
                <a:solidFill>
                  <a:schemeClr val="tx1"/>
                </a:solidFill>
              </a:rPr>
              <a:t>Meetingveranstalter kann dies im Veranstalterportal auswählen</a:t>
            </a:r>
            <a:endParaRPr lang="de-DE" sz="1600" dirty="0">
              <a:solidFill>
                <a:srgbClr val="FF0000"/>
              </a:solidFill>
            </a:endParaRPr>
          </a:p>
          <a:p>
            <a:r>
              <a:rPr lang="de-DE" dirty="0" err="1"/>
              <a:t>Rocket.Chat</a:t>
            </a:r>
            <a:r>
              <a:rPr lang="de-DE" dirty="0"/>
              <a:t>-Integration</a:t>
            </a:r>
          </a:p>
          <a:p>
            <a:r>
              <a:rPr lang="de-DE" dirty="0"/>
              <a:t>MS Teams-Connector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pic>
        <p:nvPicPr>
          <p:cNvPr id="15" name="Grafik 14" descr="Ein Bild, das Text, Elektronik, Screenshot enthält.&#10;&#10;Automatisch generierte Beschreibung">
            <a:extLst>
              <a:ext uri="{FF2B5EF4-FFF2-40B4-BE49-F238E27FC236}">
                <a16:creationId xmlns:a16="http://schemas.microsoft.com/office/drawing/2014/main" id="{FEB88DDF-5D43-EF4E-31E5-F4ABEDEFA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0126" y="1437891"/>
            <a:ext cx="7289832" cy="391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305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3BE4E0A0-4AA2-2F49-8A6F-669EA2F51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Update </a:t>
            </a:r>
            <a:r>
              <a:rPr lang="de-DE" dirty="0" err="1"/>
              <a:t>DFNWebkonferenz</a:t>
            </a:r>
            <a:r>
              <a:rPr lang="de-DE" dirty="0"/>
              <a:t> (Adobe Connect)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23AC72F-E570-DA4D-ADE6-D8C1BB67D50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b="1" dirty="0"/>
              <a:t>Aktuell Adobe Connect 11.4.6a</a:t>
            </a:r>
          </a:p>
          <a:p>
            <a:r>
              <a:rPr lang="de-DE" dirty="0"/>
              <a:t>Was ist neu</a:t>
            </a:r>
          </a:p>
          <a:p>
            <a:pPr lvl="1"/>
            <a:r>
              <a:rPr lang="de-DE" dirty="0"/>
              <a:t>Sicherheitsupdates</a:t>
            </a:r>
          </a:p>
          <a:p>
            <a:pPr lvl="1"/>
            <a:r>
              <a:rPr lang="de-DE" dirty="0"/>
              <a:t>Funktionale Updates nur in Cloud-Variante</a:t>
            </a:r>
          </a:p>
          <a:p>
            <a:pPr lvl="1"/>
            <a:endParaRPr lang="de-DE" dirty="0"/>
          </a:p>
          <a:p>
            <a:r>
              <a:rPr lang="de-DE" b="1" dirty="0"/>
              <a:t>Version 12.2 </a:t>
            </a:r>
            <a:r>
              <a:rPr lang="de-DE" dirty="0"/>
              <a:t>in Vorbereitung (Sommerpause)</a:t>
            </a:r>
          </a:p>
          <a:p>
            <a:pPr lvl="1"/>
            <a:r>
              <a:rPr lang="de-DE" dirty="0"/>
              <a:t>WebRTC</a:t>
            </a:r>
          </a:p>
          <a:p>
            <a:pPr lvl="1"/>
            <a:r>
              <a:rPr lang="de-DE" dirty="0"/>
              <a:t>Auflösung bis </a:t>
            </a:r>
            <a:r>
              <a:rPr lang="de-DE" dirty="0" err="1"/>
              <a:t>Full</a:t>
            </a:r>
            <a:r>
              <a:rPr lang="de-DE" dirty="0"/>
              <a:t>-HD</a:t>
            </a:r>
          </a:p>
          <a:p>
            <a:pPr lvl="1"/>
            <a:r>
              <a:rPr lang="de-DE" dirty="0"/>
              <a:t>50 Videobilder</a:t>
            </a:r>
          </a:p>
          <a:p>
            <a:pPr lvl="1"/>
            <a:r>
              <a:rPr lang="de-DE" dirty="0"/>
              <a:t>Virtuelle Videohintergründe</a:t>
            </a:r>
          </a:p>
          <a:p>
            <a:pPr lvl="1"/>
            <a:r>
              <a:rPr lang="de-DE" dirty="0"/>
              <a:t>Bildschirmfreigabe mit Systemaudio</a:t>
            </a:r>
          </a:p>
          <a:p>
            <a:pPr lvl="1"/>
            <a:r>
              <a:rPr lang="de-DE" dirty="0"/>
              <a:t>Unterstützung von </a:t>
            </a:r>
            <a:r>
              <a:rPr lang="de-DE" dirty="0" err="1"/>
              <a:t>Screensharing</a:t>
            </a:r>
            <a:r>
              <a:rPr lang="de-DE" dirty="0"/>
              <a:t> unter Linux im Browser</a:t>
            </a:r>
          </a:p>
          <a:p>
            <a:pPr lvl="1"/>
            <a:r>
              <a:rPr lang="de-DE" dirty="0"/>
              <a:t>Server-seitiges mp4-Recording (kann anonymisiert werden)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C73E85C-9249-DD46-BEFA-6D1EDAED5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28.03.2023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7262F50-78D4-DA4B-96B3-F9E023ED5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Neues zu </a:t>
            </a:r>
            <a:r>
              <a:rPr lang="de-DE" dirty="0" err="1"/>
              <a:t>DFNconf</a:t>
            </a:r>
            <a:r>
              <a:rPr lang="de-DE" dirty="0"/>
              <a:t> und DFNFernsprechen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4E648FA-E632-9C4E-86CA-E3FAC9115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A07A-BF59-6644-AD3B-2E3DF0E31C5F}" type="slidenum">
              <a:rPr lang="de-DE" smtClean="0"/>
              <a:t>11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C966F03-12DF-6044-B596-9E8278B48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031" y="1354163"/>
            <a:ext cx="6379020" cy="434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011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0233BBAF-F67F-784B-B512-4A58B42EF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Rahmenverträge für </a:t>
            </a:r>
            <a:r>
              <a:rPr lang="de-DE" dirty="0" err="1"/>
              <a:t>cloud</a:t>
            </a:r>
            <a:r>
              <a:rPr lang="de-DE" dirty="0"/>
              <a:t>-basierte Web- und Videokonferenzdienste</a:t>
            </a:r>
          </a:p>
        </p:txBody>
      </p:sp>
    </p:spTree>
    <p:extLst>
      <p:ext uri="{BB962C8B-B14F-4D97-AF65-F5344CB8AC3E}">
        <p14:creationId xmlns:p14="http://schemas.microsoft.com/office/powerpoint/2010/main" val="2086361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980D5B9-8E6C-34D7-3F51-6ABB49F50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DFN-Verein hält 7 Rahmenverträge mit Lieferanten gängiger cloudbasierter Video- und Webkonferenzdienste</a:t>
            </a:r>
          </a:p>
          <a:p>
            <a:pPr lvl="1"/>
            <a:r>
              <a:rPr lang="de-DE" dirty="0"/>
              <a:t>funktionale Abdeckung für </a:t>
            </a:r>
            <a:r>
              <a:rPr lang="de-DE" b="1" dirty="0">
                <a:solidFill>
                  <a:schemeClr val="tx1"/>
                </a:solidFill>
              </a:rPr>
              <a:t>Lehr- und Lernszenarien</a:t>
            </a:r>
          </a:p>
          <a:p>
            <a:pPr lvl="1"/>
            <a:r>
              <a:rPr lang="de-DE" b="1" dirty="0"/>
              <a:t>Hohe Skalierungsfähigkeit</a:t>
            </a:r>
          </a:p>
          <a:p>
            <a:r>
              <a:rPr lang="de-DE" dirty="0"/>
              <a:t>Beginn der Rahmenverträge März 2022, Laufzeit 2 Jahre </a:t>
            </a:r>
            <a:br>
              <a:rPr lang="de-DE" dirty="0"/>
            </a:br>
            <a:r>
              <a:rPr lang="de-DE" dirty="0"/>
              <a:t>(mit Verlängerungsoptionen bis zu 4 Jahre)</a:t>
            </a:r>
          </a:p>
          <a:p>
            <a:pPr lvl="1"/>
            <a:r>
              <a:rPr lang="de-DE" dirty="0"/>
              <a:t>Einzelaufträge laufen 1 Jahr, können auf 2 Jahre verlängert werden</a:t>
            </a:r>
          </a:p>
          <a:p>
            <a:pPr lvl="1"/>
            <a:r>
              <a:rPr lang="de-DE" dirty="0"/>
              <a:t>Einzelaufträge jederzeit über die gesamte Laufzeit des Rahmenvertrages</a:t>
            </a:r>
          </a:p>
          <a:p>
            <a:r>
              <a:rPr lang="de-DE" dirty="0"/>
              <a:t>Vereinfachte Beschaffungsprozesse auf Grundlage von EVB-IT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914917B-A4A3-54DB-EC04-1D6E19CCE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28.03.2023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DDB1F68-151E-C80A-920B-E1C2392F5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Neues zu DFNconf und DFNFernsprechen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3CA2892-9202-0480-C11B-7BFEA4C33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A07A-BF59-6644-AD3B-2E3DF0E31C5F}" type="slidenum">
              <a:rPr lang="de-DE" smtClean="0"/>
              <a:t>13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E7E4554D-29EA-921D-15EB-CFFA83BE2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Hintergrund</a:t>
            </a:r>
          </a:p>
        </p:txBody>
      </p:sp>
    </p:spTree>
    <p:extLst>
      <p:ext uri="{BB962C8B-B14F-4D97-AF65-F5344CB8AC3E}">
        <p14:creationId xmlns:p14="http://schemas.microsoft.com/office/powerpoint/2010/main" val="1667094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8593798-F25E-57F5-7F4E-81419E6AB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28.03.2023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BCDBF83-4E92-44FA-08B5-D79D73108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Neues zu DFNconf und DFNFernsprechen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CBA6C20-068E-D3B5-A028-B07692E18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A07A-BF59-6644-AD3B-2E3DF0E31C5F}" type="slidenum">
              <a:rPr lang="de-DE" smtClean="0"/>
              <a:t>14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8F7E44B1-6B17-808F-EFF5-08CE201C0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Welche Rahmenverträge sind aktiv</a:t>
            </a:r>
          </a:p>
        </p:txBody>
      </p:sp>
      <p:graphicFrame>
        <p:nvGraphicFramePr>
          <p:cNvPr id="10" name="Tabelle 10">
            <a:extLst>
              <a:ext uri="{FF2B5EF4-FFF2-40B4-BE49-F238E27FC236}">
                <a16:creationId xmlns:a16="http://schemas.microsoft.com/office/drawing/2014/main" id="{7A01E743-740A-D09F-07DD-DD4776988F0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73671" y="1368504"/>
          <a:ext cx="9989529" cy="411462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12962">
                  <a:extLst>
                    <a:ext uri="{9D8B030D-6E8A-4147-A177-3AD203B41FA5}">
                      <a16:colId xmlns:a16="http://schemas.microsoft.com/office/drawing/2014/main" val="2745978764"/>
                    </a:ext>
                  </a:extLst>
                </a:gridCol>
                <a:gridCol w="4896465">
                  <a:extLst>
                    <a:ext uri="{9D8B030D-6E8A-4147-A177-3AD203B41FA5}">
                      <a16:colId xmlns:a16="http://schemas.microsoft.com/office/drawing/2014/main" val="2576099552"/>
                    </a:ext>
                  </a:extLst>
                </a:gridCol>
                <a:gridCol w="2480102">
                  <a:extLst>
                    <a:ext uri="{9D8B030D-6E8A-4147-A177-3AD203B41FA5}">
                      <a16:colId xmlns:a16="http://schemas.microsoft.com/office/drawing/2014/main" val="2547893756"/>
                    </a:ext>
                  </a:extLst>
                </a:gridCol>
              </a:tblGrid>
              <a:tr h="514328">
                <a:tc>
                  <a:txBody>
                    <a:bodyPr/>
                    <a:lstStyle/>
                    <a:p>
                      <a:r>
                        <a:rPr lang="de-DE" sz="1600" dirty="0"/>
                        <a:t>Dienst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Rahmenvertragspartner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585623"/>
                  </a:ext>
                </a:extLst>
              </a:tr>
              <a:tr h="514328">
                <a:tc>
                  <a:txBody>
                    <a:bodyPr/>
                    <a:lstStyle/>
                    <a:p>
                      <a:r>
                        <a:rPr lang="de-DE" sz="1600" dirty="0"/>
                        <a:t>Adobe Connect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600" dirty="0" err="1"/>
                        <a:t>reflact</a:t>
                      </a:r>
                      <a:r>
                        <a:rPr lang="de-DE" sz="1600" dirty="0"/>
                        <a:t> AG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4497956"/>
                  </a:ext>
                </a:extLst>
              </a:tr>
              <a:tr h="514328">
                <a:tc>
                  <a:txBody>
                    <a:bodyPr/>
                    <a:lstStyle/>
                    <a:p>
                      <a:r>
                        <a:rPr lang="de-DE" sz="1600" dirty="0" err="1"/>
                        <a:t>BigBlueButton</a:t>
                      </a:r>
                      <a:endParaRPr lang="de-D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600" dirty="0" err="1"/>
                        <a:t>infra.run</a:t>
                      </a:r>
                      <a:r>
                        <a:rPr lang="de-DE" sz="1600" dirty="0"/>
                        <a:t> GmbH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185302"/>
                  </a:ext>
                </a:extLst>
              </a:tr>
              <a:tr h="514328">
                <a:tc>
                  <a:txBody>
                    <a:bodyPr/>
                    <a:lstStyle/>
                    <a:p>
                      <a:r>
                        <a:rPr lang="de-DE" sz="1600" dirty="0" err="1"/>
                        <a:t>Blackboard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Collaborate</a:t>
                      </a:r>
                      <a:endParaRPr lang="de-D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600" dirty="0" err="1"/>
                        <a:t>asknet</a:t>
                      </a:r>
                      <a:r>
                        <a:rPr lang="de-DE" sz="1600" dirty="0"/>
                        <a:t> Solutions AG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7447119"/>
                  </a:ext>
                </a:extLst>
              </a:tr>
              <a:tr h="514328">
                <a:tc>
                  <a:txBody>
                    <a:bodyPr/>
                    <a:lstStyle/>
                    <a:p>
                      <a:r>
                        <a:rPr lang="de-DE" sz="1600" dirty="0"/>
                        <a:t>Cisco </a:t>
                      </a:r>
                      <a:r>
                        <a:rPr lang="de-DE" sz="1600" dirty="0" err="1"/>
                        <a:t>Webex</a:t>
                      </a:r>
                      <a:endParaRPr lang="de-D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Deutsche Telekom Business Solutions GmbH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6940240"/>
                  </a:ext>
                </a:extLst>
              </a:tr>
              <a:tr h="514328">
                <a:tc>
                  <a:txBody>
                    <a:bodyPr/>
                    <a:lstStyle/>
                    <a:p>
                      <a:r>
                        <a:rPr lang="de-DE" sz="1600" dirty="0"/>
                        <a:t>Microsoft Teams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600" dirty="0" err="1"/>
                        <a:t>DrVis</a:t>
                      </a:r>
                      <a:r>
                        <a:rPr lang="de-DE" sz="1600" dirty="0"/>
                        <a:t> GmbH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3125886"/>
                  </a:ext>
                </a:extLst>
              </a:tr>
              <a:tr h="514328">
                <a:tc>
                  <a:txBody>
                    <a:bodyPr/>
                    <a:lstStyle/>
                    <a:p>
                      <a:r>
                        <a:rPr lang="de-DE" sz="1600" dirty="0" err="1"/>
                        <a:t>OpenTalk</a:t>
                      </a:r>
                      <a:endParaRPr lang="de-D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600" dirty="0" err="1"/>
                        <a:t>OpenTalk</a:t>
                      </a:r>
                      <a:r>
                        <a:rPr lang="de-DE" sz="1600" dirty="0"/>
                        <a:t> GmbH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418625"/>
                  </a:ext>
                </a:extLst>
              </a:tr>
              <a:tr h="514328">
                <a:tc>
                  <a:txBody>
                    <a:bodyPr/>
                    <a:lstStyle/>
                    <a:p>
                      <a:r>
                        <a:rPr lang="de-DE" sz="1600" dirty="0"/>
                        <a:t>Zoom 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Telekom Deutschland GmbH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3014321"/>
                  </a:ext>
                </a:extLst>
              </a:tr>
            </a:tbl>
          </a:graphicData>
        </a:graphic>
      </p:graphicFrame>
      <p:pic>
        <p:nvPicPr>
          <p:cNvPr id="11" name="Grafik 10">
            <a:extLst>
              <a:ext uri="{FF2B5EF4-FFF2-40B4-BE49-F238E27FC236}">
                <a16:creationId xmlns:a16="http://schemas.microsoft.com/office/drawing/2014/main" id="{D90E8CEB-2E81-A19D-C430-FC35680571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124" b="18517"/>
          <a:stretch/>
        </p:blipFill>
        <p:spPr>
          <a:xfrm>
            <a:off x="8154653" y="1942055"/>
            <a:ext cx="2046038" cy="410400"/>
          </a:xfrm>
          <a:prstGeom prst="rect">
            <a:avLst/>
          </a:prstGeom>
          <a:ln w="12700">
            <a:noFill/>
          </a:ln>
          <a:effectLst/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844753CB-47EA-5A72-A80B-F331E6CE6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684" y="2442330"/>
            <a:ext cx="1886260" cy="410400"/>
          </a:xfrm>
          <a:prstGeom prst="rect">
            <a:avLst/>
          </a:prstGeom>
          <a:ln w="12700">
            <a:noFill/>
          </a:ln>
          <a:effectLst/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63D2EB62-9227-F60B-82B0-3B0FACB7EF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534" t="17104" b="25142"/>
          <a:stretch/>
        </p:blipFill>
        <p:spPr>
          <a:xfrm>
            <a:off x="8153684" y="2946689"/>
            <a:ext cx="1519301" cy="439200"/>
          </a:xfrm>
          <a:prstGeom prst="rect">
            <a:avLst/>
          </a:prstGeom>
          <a:ln w="12700">
            <a:noFill/>
          </a:ln>
          <a:effectLst/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EA75D053-11C6-13DD-F559-77FFAEA6E1F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79" t="13969" b="17250"/>
          <a:stretch/>
        </p:blipFill>
        <p:spPr>
          <a:xfrm>
            <a:off x="8154653" y="3485128"/>
            <a:ext cx="1318346" cy="392400"/>
          </a:xfrm>
          <a:prstGeom prst="rect">
            <a:avLst/>
          </a:prstGeom>
          <a:ln w="12700">
            <a:noFill/>
          </a:ln>
          <a:effectLst/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91A74601-3690-EDB7-0F93-36938895913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91" t="5966"/>
          <a:stretch/>
        </p:blipFill>
        <p:spPr>
          <a:xfrm>
            <a:off x="8153684" y="3989582"/>
            <a:ext cx="1319315" cy="414175"/>
          </a:xfrm>
          <a:prstGeom prst="rect">
            <a:avLst/>
          </a:prstGeom>
          <a:ln w="12700">
            <a:noFill/>
          </a:ln>
          <a:effectLst/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1815BA6B-D455-F6B0-C5E3-AC57A08135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684" y="4512113"/>
            <a:ext cx="1557955" cy="410674"/>
          </a:xfrm>
          <a:prstGeom prst="rect">
            <a:avLst/>
          </a:prstGeom>
          <a:ln w="12700">
            <a:solidFill>
              <a:srgbClr val="006DAA"/>
            </a:solidFill>
          </a:ln>
          <a:effectLst/>
        </p:spPr>
      </p:pic>
      <p:pic>
        <p:nvPicPr>
          <p:cNvPr id="18" name="Picture 2" descr="Webinar logo">
            <a:extLst>
              <a:ext uri="{FF2B5EF4-FFF2-40B4-BE49-F238E27FC236}">
                <a16:creationId xmlns:a16="http://schemas.microsoft.com/office/drawing/2014/main" id="{821F7AAE-3CCD-6C03-7C40-E9D1CADC19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24" b="24505"/>
          <a:stretch/>
        </p:blipFill>
        <p:spPr bwMode="auto">
          <a:xfrm>
            <a:off x="8153684" y="5012662"/>
            <a:ext cx="1231281" cy="41936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B6A03092-8FA7-74C5-89AC-90422489D654}"/>
              </a:ext>
            </a:extLst>
          </p:cNvPr>
          <p:cNvSpPr txBox="1"/>
          <p:nvPr/>
        </p:nvSpPr>
        <p:spPr>
          <a:xfrm>
            <a:off x="1282535" y="5754296"/>
            <a:ext cx="78951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Weiter Informationen: </a:t>
            </a:r>
            <a:r>
              <a:rPr lang="de-DE" dirty="0">
                <a:hlinkClick r:id="rId9"/>
              </a:rPr>
              <a:t>https://www.conf.dfn.de/rahmenvertraege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4728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282A592-8C5D-1298-0980-92D5F7B2C87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28.03.2023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7ED69BB-EB8F-37FF-BE7F-0D9625F53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Neues zu DFNconf und DFNFernsprechen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B97C27B-D26A-F19B-6894-10C89983A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E79355-BCFE-CB4D-BD9A-86EE2EF98809}" type="slidenum">
              <a:rPr lang="de-DE"/>
              <a:pPr>
                <a:defRPr/>
              </a:pPr>
              <a:t>15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F33F7781-0961-277D-0ED8-2E5ECEAC1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063" y="365125"/>
            <a:ext cx="9280525" cy="787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DE" dirty="0"/>
              <a:t>Neuigkeiten bei den Rahmenverträgen (1/3)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A658235E-B3F4-D864-69FD-3553CDBF2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671" y="3079375"/>
            <a:ext cx="11444400" cy="3123919"/>
          </a:xfrm>
        </p:spPr>
        <p:txBody>
          <a:bodyPr/>
          <a:lstStyle/>
          <a:p>
            <a:r>
              <a:rPr lang="de-DE" dirty="0"/>
              <a:t>Weiterentwicklung von TeamViewer Classroom wurde eingestellt</a:t>
            </a:r>
          </a:p>
          <a:p>
            <a:r>
              <a:rPr lang="de-DE" dirty="0"/>
              <a:t>Der Rahmenvertrag wurde im gegenseitigen einvernehmen aufgelöst</a:t>
            </a:r>
          </a:p>
          <a:p>
            <a:r>
              <a:rPr lang="de-DE" dirty="0"/>
              <a:t>Damit verschwindet ein technisch betrachtet aussichtsreicher Mitbewerber vom Markt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64B39F9-864C-51B2-BEBA-96AB9C69FF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07" t="20864" r="15921" b="26757"/>
          <a:stretch/>
        </p:blipFill>
        <p:spPr>
          <a:xfrm>
            <a:off x="4105835" y="1491876"/>
            <a:ext cx="3186026" cy="1019362"/>
          </a:xfrm>
          <a:prstGeom prst="rect">
            <a:avLst/>
          </a:prstGeom>
          <a:ln w="12700">
            <a:solidFill>
              <a:srgbClr val="006DA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&quot;Nein&quot;-Symbol 9">
            <a:extLst>
              <a:ext uri="{FF2B5EF4-FFF2-40B4-BE49-F238E27FC236}">
                <a16:creationId xmlns:a16="http://schemas.microsoft.com/office/drawing/2014/main" id="{8D414605-0312-F4FF-8B19-ABC347C4E9B0}"/>
              </a:ext>
            </a:extLst>
          </p:cNvPr>
          <p:cNvSpPr/>
          <p:nvPr/>
        </p:nvSpPr>
        <p:spPr>
          <a:xfrm>
            <a:off x="4810968" y="1104447"/>
            <a:ext cx="1775759" cy="1775759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86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E5FF592-08A3-F400-D9F6-0D5DB8741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b="1" dirty="0">
                <a:solidFill>
                  <a:srgbClr val="0084BF"/>
                </a:solidFill>
              </a:rPr>
              <a:t>Class </a:t>
            </a:r>
            <a:r>
              <a:rPr lang="de-DE" b="1" dirty="0" err="1">
                <a:solidFill>
                  <a:srgbClr val="0084BF"/>
                </a:solidFill>
              </a:rPr>
              <a:t>Collaborate</a:t>
            </a:r>
            <a:endParaRPr lang="de-DE" b="1" dirty="0">
              <a:solidFill>
                <a:srgbClr val="0084BF"/>
              </a:solidFill>
            </a:endParaRPr>
          </a:p>
          <a:p>
            <a:r>
              <a:rPr lang="de-DE" dirty="0" err="1"/>
              <a:t>asknet</a:t>
            </a:r>
            <a:r>
              <a:rPr lang="de-DE" dirty="0"/>
              <a:t> Solutions AG führt den DFN-Rahmenvertrag weiter, </a:t>
            </a:r>
            <a:br>
              <a:rPr lang="de-DE" dirty="0"/>
            </a:br>
            <a:r>
              <a:rPr lang="de-DE" dirty="0"/>
              <a:t>Produktbezeichnung </a:t>
            </a:r>
            <a:r>
              <a:rPr lang="de-DE" b="1" dirty="0"/>
              <a:t>Class </a:t>
            </a:r>
            <a:r>
              <a:rPr lang="de-DE" b="1" dirty="0" err="1"/>
              <a:t>Collaborate</a:t>
            </a:r>
            <a:endParaRPr lang="de-DE" b="1" dirty="0"/>
          </a:p>
          <a:p>
            <a:pPr lvl="1"/>
            <a:r>
              <a:rPr lang="de-DE" b="1" dirty="0"/>
              <a:t>Class Virtual Classroom</a:t>
            </a:r>
            <a:r>
              <a:rPr lang="de-DE" dirty="0"/>
              <a:t> als Add-On für Zoom verfügbar</a:t>
            </a:r>
          </a:p>
          <a:p>
            <a:r>
              <a:rPr lang="de-DE" dirty="0"/>
              <a:t>Intensive </a:t>
            </a:r>
            <a:r>
              <a:rPr lang="de-DE" b="1" dirty="0"/>
              <a:t>Marketing-Aktivitäten</a:t>
            </a:r>
            <a:r>
              <a:rPr lang="de-DE" dirty="0"/>
              <a:t> sind zu erwarten</a:t>
            </a:r>
          </a:p>
          <a:p>
            <a:pPr lvl="1"/>
            <a:r>
              <a:rPr lang="de-DE" dirty="0"/>
              <a:t>17. Tagung DFN-Nutzergruppe Hochschulverwaltung (Bamberg)</a:t>
            </a:r>
          </a:p>
          <a:p>
            <a:pPr lvl="1"/>
            <a:r>
              <a:rPr lang="de-DE" dirty="0" err="1"/>
              <a:t>Learntec</a:t>
            </a:r>
            <a:r>
              <a:rPr lang="de-DE" dirty="0"/>
              <a:t> (Karlsruhe)</a:t>
            </a:r>
          </a:p>
          <a:p>
            <a:pPr lvl="1"/>
            <a:r>
              <a:rPr lang="de-DE" dirty="0"/>
              <a:t>OEB (Berlin)</a:t>
            </a:r>
          </a:p>
          <a:p>
            <a:pPr lvl="1"/>
            <a:r>
              <a:rPr lang="de-DE" dirty="0"/>
              <a:t>Direkte Produktinformationen werden über Mailinglisten angekündigt</a:t>
            </a:r>
          </a:p>
          <a:p>
            <a:pPr lvl="2"/>
            <a:r>
              <a:rPr lang="de-DE" dirty="0"/>
              <a:t>Webinar-Reihe ab April 2023</a:t>
            </a:r>
          </a:p>
          <a:p>
            <a:pPr lvl="1"/>
            <a:r>
              <a:rPr lang="de-DE" dirty="0"/>
              <a:t>Integration im </a:t>
            </a:r>
            <a:r>
              <a:rPr lang="de-DE" dirty="0" err="1"/>
              <a:t>asknet</a:t>
            </a:r>
            <a:r>
              <a:rPr lang="de-DE" dirty="0"/>
              <a:t> „</a:t>
            </a:r>
            <a:r>
              <a:rPr lang="de-DE" dirty="0" err="1"/>
              <a:t>Acadmic</a:t>
            </a:r>
            <a:r>
              <a:rPr lang="de-DE" dirty="0"/>
              <a:t> Center“</a:t>
            </a:r>
          </a:p>
          <a:p>
            <a:pPr lvl="1"/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6805EB3-D7B6-32DB-E55E-BEAC1CD9F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28.03.2023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2332FEB-7704-2174-D0FC-2ED0A4013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Neues zu DFNconf und DFNFernsprechen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6E40D94-E1E2-7E64-8C2A-817A9C847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A07A-BF59-6644-AD3B-2E3DF0E31C5F}" type="slidenum">
              <a:rPr lang="de-DE" smtClean="0"/>
              <a:t>16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66105BC-D032-EAF3-58AC-FD3EF0A67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Neuigkeiten bei den Rahmenverträgen (2/3)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33AAAD2-B3E0-500B-9668-91DAAA447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3329" y="1343295"/>
            <a:ext cx="2730640" cy="51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824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AEF79EF-E8A8-53AF-25C3-B4978B854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063" y="1343025"/>
            <a:ext cx="11444287" cy="4860925"/>
          </a:xfrm>
        </p:spPr>
        <p:txBody>
          <a:bodyPr rtlCol="0">
            <a:normAutofit/>
          </a:bodyPr>
          <a:lstStyle/>
          <a:p>
            <a:pPr marL="0" indent="0" fontAlgn="auto">
              <a:buFont typeface="LucidaGrande" charset="0"/>
              <a:buNone/>
              <a:defRPr/>
            </a:pPr>
            <a:r>
              <a:rPr lang="de-DE" b="1" dirty="0">
                <a:solidFill>
                  <a:srgbClr val="0084BF"/>
                </a:solidFill>
              </a:rPr>
              <a:t>Zoom X</a:t>
            </a:r>
          </a:p>
          <a:p>
            <a:pPr fontAlgn="auto">
              <a:defRPr/>
            </a:pPr>
            <a:r>
              <a:rPr lang="de-DE" dirty="0"/>
              <a:t>Preisanpassungen für Add-Ons ab Februar 2023</a:t>
            </a:r>
          </a:p>
          <a:p>
            <a:pPr fontAlgn="auto">
              <a:defRPr/>
            </a:pPr>
            <a:r>
              <a:rPr lang="de-DE" dirty="0"/>
              <a:t>Migration von Zoom zu Zoom X wird zur Routine</a:t>
            </a:r>
          </a:p>
          <a:p>
            <a:pPr lvl="1">
              <a:defRPr/>
            </a:pPr>
            <a:r>
              <a:rPr lang="de-DE" dirty="0"/>
              <a:t>Konsolidierung von multiplen Einzelabschlüssen innerhalb einzelner Einrichtungen mitunter problematisch -&gt; „heterogene Vertragslagen“</a:t>
            </a:r>
          </a:p>
          <a:p>
            <a:pPr fontAlgn="auto">
              <a:defRPr/>
            </a:pPr>
            <a:r>
              <a:rPr lang="de-DE" dirty="0"/>
              <a:t>Zoom Events, Zoom Studio, Untertitel-Übersetzung derzeit noch nicht auf Zoom X verfügbar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282A592-8C5D-1298-0980-92D5F7B2C87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28.03.2023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7ED69BB-EB8F-37FF-BE7F-0D9625F53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Neues zu DFNconf und DFNFernsprechen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B97C27B-D26A-F19B-6894-10C89983A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E79355-BCFE-CB4D-BD9A-86EE2EF98809}" type="slidenum">
              <a:rPr lang="de-DE"/>
              <a:pPr>
                <a:defRPr/>
              </a:pPr>
              <a:t>17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F33F7781-0961-277D-0ED8-2E5ECEAC1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063" y="365125"/>
            <a:ext cx="9280525" cy="787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DE" dirty="0"/>
              <a:t>Neuigkeiten bei den Rahmenverträgen (3/3)</a:t>
            </a:r>
          </a:p>
        </p:txBody>
      </p:sp>
      <p:pic>
        <p:nvPicPr>
          <p:cNvPr id="7" name="Picture 2" descr="Webinar logo">
            <a:extLst>
              <a:ext uri="{FF2B5EF4-FFF2-40B4-BE49-F238E27FC236}">
                <a16:creationId xmlns:a16="http://schemas.microsoft.com/office/drawing/2014/main" id="{C57DC915-89F8-3441-16C7-EC7196D78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25" b="24506"/>
          <a:stretch>
            <a:fillRect/>
          </a:stretch>
        </p:blipFill>
        <p:spPr bwMode="auto">
          <a:xfrm>
            <a:off x="8826586" y="1624270"/>
            <a:ext cx="2078615" cy="70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8593798-F25E-57F5-7F4E-81419E6AB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28.03.2023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BCDBF83-4E92-44FA-08B5-D79D73108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Neues zu </a:t>
            </a:r>
            <a:r>
              <a:rPr lang="de-DE" dirty="0" err="1"/>
              <a:t>DFNconf</a:t>
            </a:r>
            <a:r>
              <a:rPr lang="de-DE" dirty="0"/>
              <a:t> und DFNFernsprechen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CBA6C20-068E-D3B5-A028-B07692E18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A07A-BF59-6644-AD3B-2E3DF0E31C5F}" type="slidenum">
              <a:rPr lang="de-DE" smtClean="0"/>
              <a:t>18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8F7E44B1-6B17-808F-EFF5-08CE201C0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Nutzung der Rahmenverträge (1/2)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C2420370-98D1-A6AC-5D40-0E2403ACA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671" y="1343295"/>
            <a:ext cx="11444400" cy="786667"/>
          </a:xfrm>
        </p:spPr>
        <p:txBody>
          <a:bodyPr>
            <a:normAutofit fontScale="92500"/>
          </a:bodyPr>
          <a:lstStyle/>
          <a:p>
            <a:r>
              <a:rPr lang="de-DE" dirty="0"/>
              <a:t>Bisher wurden aus 3 Rahmenverträgen Einzelaufträge beauftragt (Stand 03/23):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844753CB-47EA-5A72-A80B-F331E6CE6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598" y="2017249"/>
            <a:ext cx="2741023" cy="596374"/>
          </a:xfrm>
          <a:prstGeom prst="rect">
            <a:avLst/>
          </a:prstGeom>
          <a:ln w="12700">
            <a:noFill/>
          </a:ln>
          <a:effectLst/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EA75D053-11C6-13DD-F559-77FFAEA6E1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79" t="13969" b="17250"/>
          <a:stretch/>
        </p:blipFill>
        <p:spPr>
          <a:xfrm>
            <a:off x="4800975" y="2030328"/>
            <a:ext cx="1915758" cy="570217"/>
          </a:xfrm>
          <a:prstGeom prst="rect">
            <a:avLst/>
          </a:prstGeom>
          <a:ln w="12700">
            <a:noFill/>
          </a:ln>
          <a:effectLst/>
        </p:spPr>
      </p:pic>
      <p:pic>
        <p:nvPicPr>
          <p:cNvPr id="18" name="Picture 2" descr="Webinar logo">
            <a:extLst>
              <a:ext uri="{FF2B5EF4-FFF2-40B4-BE49-F238E27FC236}">
                <a16:creationId xmlns:a16="http://schemas.microsoft.com/office/drawing/2014/main" id="{821F7AAE-3CCD-6C03-7C40-E9D1CADC19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24" b="24505"/>
          <a:stretch/>
        </p:blipFill>
        <p:spPr bwMode="auto">
          <a:xfrm>
            <a:off x="8460890" y="2010734"/>
            <a:ext cx="1789239" cy="60940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F5F91C44-8EAA-0084-84F4-80EDC6365247}"/>
              </a:ext>
            </a:extLst>
          </p:cNvPr>
          <p:cNvSpPr txBox="1"/>
          <p:nvPr/>
        </p:nvSpPr>
        <p:spPr>
          <a:xfrm>
            <a:off x="699599" y="2726840"/>
            <a:ext cx="28547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pPr marL="285750" indent="-285750">
              <a:buFont typeface="Wingdings" pitchFamily="2" charset="2"/>
              <a:buChar char="§"/>
            </a:pPr>
            <a:endParaRPr lang="de-DE" sz="1600" dirty="0"/>
          </a:p>
          <a:p>
            <a:pPr marL="285750" indent="-285750">
              <a:buFont typeface="Wingdings" pitchFamily="2" charset="2"/>
              <a:buChar char="§"/>
            </a:pPr>
            <a:endParaRPr lang="de-DE" sz="1600" dirty="0"/>
          </a:p>
          <a:p>
            <a:pPr marL="285750" indent="-285750">
              <a:buFont typeface="Wingdings" pitchFamily="2" charset="2"/>
              <a:buChar char="§"/>
            </a:pPr>
            <a:endParaRPr lang="de-DE" sz="1600" dirty="0"/>
          </a:p>
        </p:txBody>
      </p:sp>
      <p:sp>
        <p:nvSpPr>
          <p:cNvPr id="21" name="Inhaltsplatzhalter 6">
            <a:extLst>
              <a:ext uri="{FF2B5EF4-FFF2-40B4-BE49-F238E27FC236}">
                <a16:creationId xmlns:a16="http://schemas.microsoft.com/office/drawing/2014/main" id="{C9BFF002-809E-067F-0806-3D155931CD45}"/>
              </a:ext>
            </a:extLst>
          </p:cNvPr>
          <p:cNvSpPr txBox="1">
            <a:spLocks/>
          </p:cNvSpPr>
          <p:nvPr/>
        </p:nvSpPr>
        <p:spPr>
          <a:xfrm>
            <a:off x="373671" y="2722917"/>
            <a:ext cx="3516538" cy="3447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0084BF"/>
              </a:buClr>
              <a:buFont typeface="LucidaGrande" charset="0"/>
              <a:buChar char="▸"/>
              <a:defRPr sz="2200" b="0" i="0" kern="1200">
                <a:solidFill>
                  <a:srgbClr val="4D4D4C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0084BF"/>
              </a:buClr>
              <a:buFont typeface="LucidaGrande" charset="0"/>
              <a:buChar char="▹"/>
              <a:defRPr sz="2000" b="0" i="0" kern="1200">
                <a:solidFill>
                  <a:srgbClr val="4D4D4C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84BF"/>
              </a:buClr>
              <a:buFont typeface="LucidaGrande" charset="0"/>
              <a:buChar char="▹"/>
              <a:defRPr sz="1800" b="0" i="0" kern="1200">
                <a:solidFill>
                  <a:srgbClr val="4D4D4C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84BF"/>
              </a:buClr>
              <a:buFont typeface="LucidaGrande" charset="0"/>
              <a:buChar char="▹"/>
              <a:defRPr sz="1800" b="0" i="0" kern="1200">
                <a:solidFill>
                  <a:srgbClr val="4D4D4C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84BF"/>
              </a:buClr>
              <a:buFont typeface="LucidaGrande" charset="0"/>
              <a:buChar char="▹"/>
              <a:defRPr sz="1800" b="0" i="0" kern="1200">
                <a:solidFill>
                  <a:srgbClr val="4D4D4C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>
                <a:solidFill>
                  <a:srgbClr val="0084BF"/>
                </a:solidFill>
              </a:rPr>
              <a:t>Einrichtungen:</a:t>
            </a:r>
            <a:r>
              <a:rPr lang="de-DE" sz="2000" b="1" dirty="0">
                <a:solidFill>
                  <a:srgbClr val="0084BF"/>
                </a:solidFill>
              </a:rPr>
              <a:t> 6 </a:t>
            </a:r>
            <a:r>
              <a:rPr lang="de-DE" sz="2000" dirty="0">
                <a:solidFill>
                  <a:srgbClr val="0084BF"/>
                </a:solidFill>
              </a:rPr>
              <a:t>(+2)</a:t>
            </a:r>
          </a:p>
          <a:p>
            <a:pPr marL="0" indent="0">
              <a:buNone/>
            </a:pPr>
            <a:r>
              <a:rPr lang="de-DE" sz="2000" dirty="0">
                <a:solidFill>
                  <a:srgbClr val="0084BF"/>
                </a:solidFill>
              </a:rPr>
              <a:t>Lizenzen:</a:t>
            </a:r>
            <a:r>
              <a:rPr lang="de-DE" sz="2000" b="1" dirty="0">
                <a:solidFill>
                  <a:srgbClr val="0084BF"/>
                </a:solidFill>
              </a:rPr>
              <a:t> 2.900</a:t>
            </a:r>
          </a:p>
          <a:p>
            <a:r>
              <a:rPr lang="de-DE" sz="1600" dirty="0"/>
              <a:t>Ein weiterer verhältnismäßig großer Auftrag (&gt;500 Lizenzen) zeichnet sich ab</a:t>
            </a:r>
          </a:p>
          <a:p>
            <a:r>
              <a:rPr lang="de-DE" sz="1600" dirty="0"/>
              <a:t>Strategische Ausrichtung im Rahmen der </a:t>
            </a:r>
            <a:br>
              <a:rPr lang="de-DE" sz="1600" dirty="0"/>
            </a:br>
            <a:r>
              <a:rPr lang="de-DE" sz="1600" dirty="0" err="1"/>
              <a:t>Greenlight</a:t>
            </a:r>
            <a:r>
              <a:rPr lang="de-DE" sz="1600" dirty="0"/>
              <a:t>-Initiative</a:t>
            </a:r>
          </a:p>
        </p:txBody>
      </p:sp>
      <p:sp>
        <p:nvSpPr>
          <p:cNvPr id="22" name="Inhaltsplatzhalter 6">
            <a:extLst>
              <a:ext uri="{FF2B5EF4-FFF2-40B4-BE49-F238E27FC236}">
                <a16:creationId xmlns:a16="http://schemas.microsoft.com/office/drawing/2014/main" id="{972F01D0-6909-2664-E562-ACFD9FFA6621}"/>
              </a:ext>
            </a:extLst>
          </p:cNvPr>
          <p:cNvSpPr txBox="1">
            <a:spLocks/>
          </p:cNvSpPr>
          <p:nvPr/>
        </p:nvSpPr>
        <p:spPr>
          <a:xfrm>
            <a:off x="4426024" y="2776082"/>
            <a:ext cx="3336476" cy="3287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0084BF"/>
              </a:buClr>
              <a:buFont typeface="LucidaGrande" charset="0"/>
              <a:buChar char="▸"/>
              <a:defRPr sz="2200" b="0" i="0" kern="1200">
                <a:solidFill>
                  <a:srgbClr val="4D4D4C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0084BF"/>
              </a:buClr>
              <a:buFont typeface="LucidaGrande" charset="0"/>
              <a:buChar char="▹"/>
              <a:defRPr sz="2000" b="0" i="0" kern="1200">
                <a:solidFill>
                  <a:srgbClr val="4D4D4C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84BF"/>
              </a:buClr>
              <a:buFont typeface="LucidaGrande" charset="0"/>
              <a:buChar char="▹"/>
              <a:defRPr sz="1800" b="0" i="0" kern="1200">
                <a:solidFill>
                  <a:srgbClr val="4D4D4C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84BF"/>
              </a:buClr>
              <a:buFont typeface="LucidaGrande" charset="0"/>
              <a:buChar char="▹"/>
              <a:defRPr sz="1800" b="0" i="0" kern="1200">
                <a:solidFill>
                  <a:srgbClr val="4D4D4C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84BF"/>
              </a:buClr>
              <a:buFont typeface="LucidaGrande" charset="0"/>
              <a:buChar char="▹"/>
              <a:defRPr sz="1800" b="0" i="0" kern="1200">
                <a:solidFill>
                  <a:srgbClr val="4D4D4C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>
                <a:solidFill>
                  <a:srgbClr val="0084BF"/>
                </a:solidFill>
              </a:rPr>
              <a:t>Einrichtungen:</a:t>
            </a:r>
            <a:r>
              <a:rPr lang="de-DE" sz="2000" b="1" dirty="0">
                <a:solidFill>
                  <a:srgbClr val="0084BF"/>
                </a:solidFill>
              </a:rPr>
              <a:t> 9 </a:t>
            </a:r>
            <a:r>
              <a:rPr lang="de-DE" sz="2000" dirty="0">
                <a:solidFill>
                  <a:srgbClr val="0084BF"/>
                </a:solidFill>
              </a:rPr>
              <a:t>(+3)</a:t>
            </a:r>
          </a:p>
          <a:p>
            <a:pPr marL="0" indent="0">
              <a:buNone/>
            </a:pPr>
            <a:r>
              <a:rPr lang="de-DE" sz="2000" dirty="0">
                <a:solidFill>
                  <a:srgbClr val="0084BF"/>
                </a:solidFill>
              </a:rPr>
              <a:t>Lizenzen:</a:t>
            </a:r>
            <a:r>
              <a:rPr lang="de-DE" sz="2000" b="1" dirty="0">
                <a:solidFill>
                  <a:srgbClr val="0084BF"/>
                </a:solidFill>
              </a:rPr>
              <a:t> 17.300</a:t>
            </a:r>
          </a:p>
          <a:p>
            <a:r>
              <a:rPr lang="de-DE" sz="1600" dirty="0"/>
              <a:t>Teils sehr kleine </a:t>
            </a:r>
            <a:br>
              <a:rPr lang="de-DE" sz="1600" dirty="0"/>
            </a:br>
            <a:r>
              <a:rPr lang="de-DE" sz="1600" dirty="0"/>
              <a:t>Auftragsvolumina (Ausgabe von Einzellizenzen)</a:t>
            </a:r>
          </a:p>
        </p:txBody>
      </p:sp>
      <p:sp>
        <p:nvSpPr>
          <p:cNvPr id="9" name="Inhaltsplatzhalter 6">
            <a:extLst>
              <a:ext uri="{FF2B5EF4-FFF2-40B4-BE49-F238E27FC236}">
                <a16:creationId xmlns:a16="http://schemas.microsoft.com/office/drawing/2014/main" id="{00B85964-5F0A-8F14-CA92-67E196302913}"/>
              </a:ext>
            </a:extLst>
          </p:cNvPr>
          <p:cNvSpPr txBox="1">
            <a:spLocks/>
          </p:cNvSpPr>
          <p:nvPr/>
        </p:nvSpPr>
        <p:spPr>
          <a:xfrm>
            <a:off x="8107625" y="2776081"/>
            <a:ext cx="3516537" cy="328790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0084BF"/>
              </a:buClr>
              <a:buFont typeface="LucidaGrande" charset="0"/>
              <a:buChar char="▸"/>
              <a:defRPr sz="2200" b="0" i="0" kern="1200">
                <a:solidFill>
                  <a:srgbClr val="4D4D4C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0084BF"/>
              </a:buClr>
              <a:buFont typeface="LucidaGrande" charset="0"/>
              <a:buChar char="▹"/>
              <a:defRPr sz="2000" b="0" i="0" kern="1200">
                <a:solidFill>
                  <a:srgbClr val="4D4D4C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84BF"/>
              </a:buClr>
              <a:buFont typeface="LucidaGrande" charset="0"/>
              <a:buChar char="▹"/>
              <a:defRPr sz="1800" b="0" i="0" kern="1200">
                <a:solidFill>
                  <a:srgbClr val="4D4D4C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84BF"/>
              </a:buClr>
              <a:buFont typeface="LucidaGrande" charset="0"/>
              <a:buChar char="▹"/>
              <a:defRPr sz="1800" b="0" i="0" kern="1200">
                <a:solidFill>
                  <a:srgbClr val="4D4D4C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84BF"/>
              </a:buClr>
              <a:buFont typeface="LucidaGrande" charset="0"/>
              <a:buChar char="▹"/>
              <a:defRPr sz="1800" b="0" i="0" kern="1200">
                <a:solidFill>
                  <a:srgbClr val="4D4D4C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>
                <a:solidFill>
                  <a:srgbClr val="0084BF"/>
                </a:solidFill>
              </a:rPr>
              <a:t>Einrichtungen:</a:t>
            </a:r>
            <a:r>
              <a:rPr lang="de-DE" sz="2000" b="1" dirty="0">
                <a:solidFill>
                  <a:srgbClr val="0084BF"/>
                </a:solidFill>
              </a:rPr>
              <a:t> 126 </a:t>
            </a:r>
            <a:r>
              <a:rPr lang="de-DE" sz="2000" dirty="0">
                <a:solidFill>
                  <a:srgbClr val="0084BF"/>
                </a:solidFill>
              </a:rPr>
              <a:t>(+46)</a:t>
            </a:r>
          </a:p>
          <a:p>
            <a:pPr marL="0" indent="0">
              <a:buNone/>
            </a:pPr>
            <a:r>
              <a:rPr lang="de-DE" sz="2000" dirty="0">
                <a:solidFill>
                  <a:srgbClr val="0084BF"/>
                </a:solidFill>
              </a:rPr>
              <a:t>Lizenzen:</a:t>
            </a:r>
            <a:r>
              <a:rPr lang="de-DE" sz="2000" b="1" dirty="0">
                <a:solidFill>
                  <a:srgbClr val="0084BF"/>
                </a:solidFill>
              </a:rPr>
              <a:t> 1,3 Mio.</a:t>
            </a:r>
          </a:p>
          <a:p>
            <a:r>
              <a:rPr lang="de-DE" sz="1600" dirty="0"/>
              <a:t>Proaktiv wird Zoom X vermarktet</a:t>
            </a:r>
          </a:p>
          <a:p>
            <a:r>
              <a:rPr lang="de-DE" sz="1600" dirty="0"/>
              <a:t>Preiserhöhungen bei den </a:t>
            </a:r>
            <a:br>
              <a:rPr lang="de-DE" sz="1600" dirty="0"/>
            </a:br>
            <a:r>
              <a:rPr lang="de-DE" sz="1600" dirty="0"/>
              <a:t>Add-Ons</a:t>
            </a:r>
          </a:p>
          <a:p>
            <a:r>
              <a:rPr lang="de-DE" sz="1600" dirty="0"/>
              <a:t>Vier neue Leistungsmerkmale</a:t>
            </a:r>
          </a:p>
        </p:txBody>
      </p:sp>
    </p:spTree>
    <p:extLst>
      <p:ext uri="{BB962C8B-B14F-4D97-AF65-F5344CB8AC3E}">
        <p14:creationId xmlns:p14="http://schemas.microsoft.com/office/powerpoint/2010/main" val="79570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8593798-F25E-57F5-7F4E-81419E6AB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28.03.2023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BCDBF83-4E92-44FA-08B5-D79D73108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Neues zu DFNconf und DFNFernsprechen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CBA6C20-068E-D3B5-A028-B07692E18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A07A-BF59-6644-AD3B-2E3DF0E31C5F}" type="slidenum">
              <a:rPr lang="de-DE" smtClean="0"/>
              <a:t>19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8F7E44B1-6B17-808F-EFF5-08CE201C0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Nutzung der Rahmenverträge (2/2)</a:t>
            </a:r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7BE78974-EF76-0EDF-3223-C6663C6ED4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0782094"/>
              </p:ext>
            </p:extLst>
          </p:nvPr>
        </p:nvGraphicFramePr>
        <p:xfrm>
          <a:off x="699598" y="2017250"/>
          <a:ext cx="10696948" cy="2966986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138727">
                  <a:extLst>
                    <a:ext uri="{9D8B030D-6E8A-4147-A177-3AD203B41FA5}">
                      <a16:colId xmlns:a16="http://schemas.microsoft.com/office/drawing/2014/main" val="917394418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217208053"/>
                    </a:ext>
                  </a:extLst>
                </a:gridCol>
                <a:gridCol w="1171575">
                  <a:extLst>
                    <a:ext uri="{9D8B030D-6E8A-4147-A177-3AD203B41FA5}">
                      <a16:colId xmlns:a16="http://schemas.microsoft.com/office/drawing/2014/main" val="3647669074"/>
                    </a:ext>
                  </a:extLst>
                </a:gridCol>
                <a:gridCol w="752475">
                  <a:extLst>
                    <a:ext uri="{9D8B030D-6E8A-4147-A177-3AD203B41FA5}">
                      <a16:colId xmlns:a16="http://schemas.microsoft.com/office/drawing/2014/main" val="762778682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2912706455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2882023820"/>
                    </a:ext>
                  </a:extLst>
                </a:gridCol>
                <a:gridCol w="1247775">
                  <a:extLst>
                    <a:ext uri="{9D8B030D-6E8A-4147-A177-3AD203B41FA5}">
                      <a16:colId xmlns:a16="http://schemas.microsoft.com/office/drawing/2014/main" val="3219266997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val="2159856023"/>
                    </a:ext>
                  </a:extLst>
                </a:gridCol>
                <a:gridCol w="1385771">
                  <a:extLst>
                    <a:ext uri="{9D8B030D-6E8A-4147-A177-3AD203B41FA5}">
                      <a16:colId xmlns:a16="http://schemas.microsoft.com/office/drawing/2014/main" val="1195259482"/>
                    </a:ext>
                  </a:extLst>
                </a:gridCol>
              </a:tblGrid>
              <a:tr h="556426">
                <a:tc>
                  <a:txBody>
                    <a:bodyPr/>
                    <a:lstStyle/>
                    <a:p>
                      <a:pPr algn="ctr" fontAlgn="b">
                        <a:spcAft>
                          <a:spcPts val="1200"/>
                        </a:spcAft>
                      </a:pPr>
                      <a:endParaRPr lang="de-DE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1200"/>
                        </a:spcAft>
                      </a:pPr>
                      <a:r>
                        <a:rPr lang="de-DE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Class </a:t>
                      </a:r>
                      <a:br>
                        <a:rPr lang="de-DE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de-DE" sz="12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Collaborate</a:t>
                      </a:r>
                      <a:endParaRPr lang="de-DE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1200"/>
                        </a:spcAft>
                      </a:pPr>
                      <a:r>
                        <a:rPr lang="de-DE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Cisco </a:t>
                      </a:r>
                      <a:br>
                        <a:rPr lang="de-DE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de-DE" sz="12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Webex</a:t>
                      </a:r>
                      <a:endParaRPr lang="de-DE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1200"/>
                        </a:spcAft>
                      </a:pPr>
                      <a:r>
                        <a:rPr lang="de-DE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Zoom</a:t>
                      </a:r>
                      <a:endParaRPr lang="de-DE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1200"/>
                        </a:spcAft>
                      </a:pPr>
                      <a:r>
                        <a:rPr lang="de-DE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Microsoft</a:t>
                      </a:r>
                      <a:br>
                        <a:rPr lang="de-DE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de-DE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Teams</a:t>
                      </a:r>
                      <a:endParaRPr lang="de-DE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1200"/>
                        </a:spcAft>
                      </a:pPr>
                      <a:r>
                        <a:rPr lang="de-DE" sz="12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BigBlueButton</a:t>
                      </a:r>
                      <a:endParaRPr lang="de-DE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1200"/>
                        </a:spcAft>
                      </a:pPr>
                      <a:r>
                        <a:rPr lang="de-DE" sz="12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OpenTalk</a:t>
                      </a:r>
                      <a:endParaRPr lang="de-DE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1200"/>
                        </a:spcAft>
                      </a:pPr>
                      <a:r>
                        <a:rPr lang="de-DE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Adobe </a:t>
                      </a:r>
                      <a:br>
                        <a:rPr lang="de-DE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de-DE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Connect</a:t>
                      </a:r>
                      <a:endParaRPr lang="de-DE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1200"/>
                        </a:spcAft>
                      </a:pPr>
                      <a:r>
                        <a:rPr lang="de-DE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TeamViewer </a:t>
                      </a:r>
                      <a:br>
                        <a:rPr lang="de-DE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de-DE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Classroom</a:t>
                      </a:r>
                      <a:endParaRPr lang="de-DE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54772221"/>
                  </a:ext>
                </a:extLst>
              </a:tr>
              <a:tr h="191805"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de-DE" sz="1200" b="1" u="none" strike="noStrike" dirty="0">
                          <a:effectLst/>
                        </a:rPr>
                        <a:t>Oktober</a:t>
                      </a:r>
                      <a:endParaRPr lang="de-DE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0" marB="3600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de-DE" sz="1200" u="none" strike="noStrike" dirty="0">
                          <a:effectLst/>
                        </a:rPr>
                        <a:t>11</a:t>
                      </a:r>
                      <a:endParaRPr lang="de-DE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0" marB="3600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de-DE" sz="1200" u="none" strike="noStrike" dirty="0">
                          <a:effectLst/>
                        </a:rPr>
                        <a:t>29</a:t>
                      </a:r>
                      <a:endParaRPr lang="de-DE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0" marB="3600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de-DE" sz="1200" u="none" strike="noStrike" dirty="0">
                          <a:effectLst/>
                        </a:rPr>
                        <a:t>117</a:t>
                      </a:r>
                      <a:endParaRPr lang="de-DE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0" marB="3600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de-DE" sz="1200" u="none" strike="noStrike" dirty="0">
                          <a:effectLst/>
                        </a:rPr>
                        <a:t>23</a:t>
                      </a:r>
                      <a:endParaRPr lang="de-DE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0" marB="3600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de-DE" sz="1200" u="none" strike="noStrike" dirty="0">
                          <a:effectLst/>
                        </a:rPr>
                        <a:t>27</a:t>
                      </a:r>
                      <a:endParaRPr lang="de-DE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0" marB="3600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de-DE" sz="1200" u="none" strike="noStrike" dirty="0">
                          <a:effectLst/>
                        </a:rPr>
                        <a:t>25</a:t>
                      </a:r>
                      <a:endParaRPr lang="de-DE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0" marB="3600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de-DE" sz="1200" u="none" strike="noStrike" dirty="0">
                          <a:effectLst/>
                        </a:rPr>
                        <a:t>12</a:t>
                      </a:r>
                      <a:endParaRPr lang="de-DE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0" marB="3600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de-DE" sz="1200" u="none" strike="noStrike" dirty="0">
                          <a:effectLst/>
                        </a:rPr>
                        <a:t>13</a:t>
                      </a:r>
                      <a:endParaRPr lang="de-DE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0" marB="36000" anchor="ctr"/>
                </a:tc>
                <a:extLst>
                  <a:ext uri="{0D108BD9-81ED-4DB2-BD59-A6C34878D82A}">
                    <a16:rowId xmlns:a16="http://schemas.microsoft.com/office/drawing/2014/main" val="1652422732"/>
                  </a:ext>
                </a:extLst>
              </a:tr>
              <a:tr h="191805"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de-DE" sz="1200" b="1" u="none" strike="noStrike" dirty="0">
                          <a:effectLst/>
                        </a:rPr>
                        <a:t>November</a:t>
                      </a:r>
                      <a:endParaRPr lang="de-DE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0" marB="3600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de-DE" sz="1200" u="none" strike="noStrike" dirty="0">
                          <a:effectLst/>
                        </a:rPr>
                        <a:t>11</a:t>
                      </a:r>
                      <a:endParaRPr lang="de-DE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0" marB="3600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de-DE" sz="1200" u="none" strike="noStrike" dirty="0">
                          <a:effectLst/>
                        </a:rPr>
                        <a:t>29</a:t>
                      </a:r>
                      <a:endParaRPr lang="de-DE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0" marB="3600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de-DE" sz="12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125</a:t>
                      </a:r>
                      <a:endParaRPr lang="de-DE" sz="1200" b="0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0" marB="3600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de-DE" sz="12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24</a:t>
                      </a:r>
                      <a:endParaRPr lang="de-DE" sz="1200" b="0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0" marB="3600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de-DE" sz="1200" u="none" strike="noStrike" dirty="0">
                          <a:effectLst/>
                        </a:rPr>
                        <a:t>27</a:t>
                      </a:r>
                      <a:endParaRPr lang="de-DE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0" marB="3600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de-DE" sz="12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26</a:t>
                      </a:r>
                      <a:endParaRPr lang="de-DE" sz="1200" b="0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0" marB="3600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de-DE" sz="1200" u="none" strike="noStrike" dirty="0">
                          <a:effectLst/>
                        </a:rPr>
                        <a:t>12</a:t>
                      </a:r>
                      <a:endParaRPr lang="de-DE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0" marB="3600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de-DE" sz="12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13</a:t>
                      </a:r>
                      <a:endParaRPr lang="de-DE" sz="1200" b="0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0" marB="36000" anchor="ctr"/>
                </a:tc>
                <a:extLst>
                  <a:ext uri="{0D108BD9-81ED-4DB2-BD59-A6C34878D82A}">
                    <a16:rowId xmlns:a16="http://schemas.microsoft.com/office/drawing/2014/main" val="2986074475"/>
                  </a:ext>
                </a:extLst>
              </a:tr>
              <a:tr h="191805"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de-DE" sz="1200" b="1" u="none" strike="noStrike" dirty="0">
                          <a:effectLst/>
                        </a:rPr>
                        <a:t>Dezember</a:t>
                      </a:r>
                      <a:endParaRPr lang="de-DE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0" marB="3600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de-DE" sz="1200" u="none" strike="noStrike" dirty="0">
                          <a:effectLst/>
                        </a:rPr>
                        <a:t>11</a:t>
                      </a:r>
                      <a:endParaRPr lang="de-DE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0" marB="3600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de-DE" sz="12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30</a:t>
                      </a:r>
                      <a:endParaRPr lang="de-DE" sz="1200" b="0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0" marB="3600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de-DE" sz="12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135</a:t>
                      </a:r>
                      <a:endParaRPr lang="de-DE" sz="1200" b="0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0" marB="3600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de-DE" sz="1200" u="none" strike="noStrike" dirty="0">
                          <a:effectLst/>
                        </a:rPr>
                        <a:t>24</a:t>
                      </a:r>
                      <a:endParaRPr lang="de-DE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0" marB="3600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de-DE" sz="12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28</a:t>
                      </a:r>
                      <a:endParaRPr lang="de-DE" sz="1200" b="0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0" marB="3600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de-DE" sz="12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27</a:t>
                      </a:r>
                      <a:endParaRPr lang="de-DE" sz="1200" b="0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0" marB="3600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de-DE" sz="1200" u="none" strike="noStrike" dirty="0">
                          <a:effectLst/>
                        </a:rPr>
                        <a:t>12</a:t>
                      </a:r>
                      <a:endParaRPr lang="de-DE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0" marB="3600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de-DE" sz="12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15</a:t>
                      </a:r>
                      <a:endParaRPr lang="de-DE" sz="1200" b="0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0" marB="36000" anchor="ctr"/>
                </a:tc>
                <a:extLst>
                  <a:ext uri="{0D108BD9-81ED-4DB2-BD59-A6C34878D82A}">
                    <a16:rowId xmlns:a16="http://schemas.microsoft.com/office/drawing/2014/main" val="3376739806"/>
                  </a:ext>
                </a:extLst>
              </a:tr>
              <a:tr h="191805"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de-DE" sz="1200" b="1" u="none" strike="noStrike" dirty="0">
                          <a:effectLst/>
                        </a:rPr>
                        <a:t>Januar</a:t>
                      </a:r>
                      <a:endParaRPr lang="de-DE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0" marB="3600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de-DE" sz="1200" u="none" strike="noStrike" dirty="0">
                          <a:effectLst/>
                        </a:rPr>
                        <a:t>11</a:t>
                      </a:r>
                      <a:endParaRPr lang="de-DE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0" marB="3600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de-DE" sz="12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31</a:t>
                      </a:r>
                      <a:endParaRPr lang="de-DE" sz="1200" b="0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0" marB="3600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de-DE" sz="12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140</a:t>
                      </a:r>
                      <a:endParaRPr lang="de-DE" sz="1200" b="0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0" marB="3600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de-DE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23</a:t>
                      </a:r>
                      <a:endParaRPr lang="de-DE" sz="12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0" marB="3600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de-DE" sz="12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29</a:t>
                      </a:r>
                      <a:endParaRPr lang="de-DE" sz="1200" b="0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0" marB="3600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de-DE" sz="12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29</a:t>
                      </a:r>
                      <a:endParaRPr lang="de-DE" sz="1200" b="0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0" marB="3600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de-DE" sz="1200" u="none" strike="noStrike" dirty="0">
                          <a:effectLst/>
                        </a:rPr>
                        <a:t>12</a:t>
                      </a:r>
                      <a:endParaRPr lang="de-DE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0" marB="3600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de-DE" sz="1200" u="none" strike="noStrike" dirty="0">
                          <a:effectLst/>
                        </a:rPr>
                        <a:t>15</a:t>
                      </a:r>
                      <a:endParaRPr lang="de-DE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0" marB="36000" anchor="ctr"/>
                </a:tc>
                <a:extLst>
                  <a:ext uri="{0D108BD9-81ED-4DB2-BD59-A6C34878D82A}">
                    <a16:rowId xmlns:a16="http://schemas.microsoft.com/office/drawing/2014/main" val="1860540353"/>
                  </a:ext>
                </a:extLst>
              </a:tr>
              <a:tr h="191805"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de-DE" sz="1200" b="1" u="none" strike="noStrike" dirty="0">
                          <a:effectLst/>
                        </a:rPr>
                        <a:t>Februar</a:t>
                      </a:r>
                      <a:endParaRPr lang="de-DE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0" marB="3600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de-DE" sz="1200" u="none" strike="noStrike" dirty="0">
                          <a:effectLst/>
                        </a:rPr>
                        <a:t>11</a:t>
                      </a:r>
                      <a:endParaRPr lang="de-DE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0" marB="3600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de-DE" sz="1200" u="none" strike="noStrike" dirty="0">
                          <a:effectLst/>
                        </a:rPr>
                        <a:t>31</a:t>
                      </a:r>
                      <a:endParaRPr lang="de-DE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0" marB="3600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de-DE" sz="12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148</a:t>
                      </a:r>
                      <a:endParaRPr lang="de-DE" sz="1200" b="0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0" marB="3600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de-DE" sz="12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24</a:t>
                      </a:r>
                      <a:endParaRPr lang="de-DE" sz="1200" b="0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0" marB="3600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de-DE" sz="1200" u="none" strike="noStrike" dirty="0">
                          <a:effectLst/>
                        </a:rPr>
                        <a:t>29</a:t>
                      </a:r>
                      <a:endParaRPr lang="de-DE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0" marB="3600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de-DE" sz="1200" u="none" strike="noStrike" dirty="0">
                          <a:effectLst/>
                        </a:rPr>
                        <a:t>29</a:t>
                      </a:r>
                      <a:endParaRPr lang="de-DE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0" marB="3600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de-DE" sz="12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12</a:t>
                      </a:r>
                      <a:endParaRPr lang="de-DE" sz="1200" b="0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0" marB="3600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de-DE" sz="1200" u="none" strike="noStrike" dirty="0">
                          <a:effectLst/>
                        </a:rPr>
                        <a:t>15</a:t>
                      </a:r>
                      <a:endParaRPr lang="de-DE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0" marB="36000" anchor="ctr"/>
                </a:tc>
                <a:extLst>
                  <a:ext uri="{0D108BD9-81ED-4DB2-BD59-A6C34878D82A}">
                    <a16:rowId xmlns:a16="http://schemas.microsoft.com/office/drawing/2014/main" val="984095687"/>
                  </a:ext>
                </a:extLst>
              </a:tr>
              <a:tr h="191805"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de-DE" sz="1200" b="1" u="none" strike="noStrike" dirty="0">
                          <a:effectLst/>
                        </a:rPr>
                        <a:t>März</a:t>
                      </a:r>
                      <a:endParaRPr lang="de-DE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0" marB="3600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de-DE" sz="1200" u="none" strike="noStrike" dirty="0">
                          <a:effectLst/>
                        </a:rPr>
                        <a:t>11</a:t>
                      </a:r>
                      <a:endParaRPr lang="de-DE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0" marB="3600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de-DE" sz="1200" u="none" strike="noStrike" dirty="0">
                          <a:effectLst/>
                        </a:rPr>
                        <a:t>31</a:t>
                      </a:r>
                      <a:endParaRPr lang="de-DE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0" marB="3600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de-DE" sz="12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149</a:t>
                      </a:r>
                      <a:endParaRPr lang="de-DE" sz="1200" b="0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0" marB="3600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de-DE" sz="1200" u="none" strike="noStrike" dirty="0">
                          <a:effectLst/>
                        </a:rPr>
                        <a:t>24</a:t>
                      </a:r>
                      <a:endParaRPr lang="de-DE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0" marB="3600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de-DE" sz="1200" u="none" strike="noStrike" dirty="0">
                          <a:effectLst/>
                        </a:rPr>
                        <a:t>29</a:t>
                      </a:r>
                      <a:endParaRPr lang="de-DE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0" marB="3600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de-DE" sz="1200" u="none" strike="noStrike" dirty="0">
                          <a:effectLst/>
                        </a:rPr>
                        <a:t>29</a:t>
                      </a:r>
                      <a:endParaRPr lang="de-DE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0" marB="3600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de-DE" sz="12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13</a:t>
                      </a:r>
                      <a:endParaRPr lang="de-DE" sz="1200" b="0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0" marB="3600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de-DE" sz="1200" u="none" strike="noStrike" dirty="0">
                          <a:effectLst/>
                        </a:rPr>
                        <a:t>15</a:t>
                      </a:r>
                      <a:endParaRPr lang="de-DE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0" marB="36000" anchor="ctr"/>
                </a:tc>
                <a:extLst>
                  <a:ext uri="{0D108BD9-81ED-4DB2-BD59-A6C34878D82A}">
                    <a16:rowId xmlns:a16="http://schemas.microsoft.com/office/drawing/2014/main" val="1530024918"/>
                  </a:ext>
                </a:extLst>
              </a:tr>
            </a:tbl>
          </a:graphicData>
        </a:graphic>
      </p:graphicFrame>
      <p:sp>
        <p:nvSpPr>
          <p:cNvPr id="11" name="Inhaltsplatzhalter 6">
            <a:extLst>
              <a:ext uri="{FF2B5EF4-FFF2-40B4-BE49-F238E27FC236}">
                <a16:creationId xmlns:a16="http://schemas.microsoft.com/office/drawing/2014/main" id="{4B6FC95A-93EB-82D3-8F5D-369E775B5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800" y="1343295"/>
            <a:ext cx="11444400" cy="786667"/>
          </a:xfrm>
        </p:spPr>
        <p:txBody>
          <a:bodyPr>
            <a:normAutofit/>
          </a:bodyPr>
          <a:lstStyle/>
          <a:p>
            <a:r>
              <a:rPr lang="de-DE" dirty="0"/>
              <a:t>Entwicklung in produktspezifischen Mailinglisten</a:t>
            </a:r>
          </a:p>
        </p:txBody>
      </p:sp>
      <p:sp>
        <p:nvSpPr>
          <p:cNvPr id="13" name="Inhaltsplatzhalter 6">
            <a:extLst>
              <a:ext uri="{FF2B5EF4-FFF2-40B4-BE49-F238E27FC236}">
                <a16:creationId xmlns:a16="http://schemas.microsoft.com/office/drawing/2014/main" id="{FC429929-8D56-C4CA-9BA1-562C45F5FE3E}"/>
              </a:ext>
            </a:extLst>
          </p:cNvPr>
          <p:cNvSpPr txBox="1">
            <a:spLocks/>
          </p:cNvSpPr>
          <p:nvPr/>
        </p:nvSpPr>
        <p:spPr>
          <a:xfrm>
            <a:off x="373671" y="5121371"/>
            <a:ext cx="11444400" cy="78666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0084BF"/>
              </a:buClr>
              <a:buFont typeface="LucidaGrande" charset="0"/>
              <a:buChar char="▸"/>
              <a:defRPr sz="2200" b="0" i="0" kern="1200">
                <a:solidFill>
                  <a:srgbClr val="4D4D4C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0084BF"/>
              </a:buClr>
              <a:buFont typeface="LucidaGrande" charset="0"/>
              <a:buChar char="▹"/>
              <a:defRPr sz="2000" b="0" i="0" kern="1200">
                <a:solidFill>
                  <a:srgbClr val="4D4D4C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84BF"/>
              </a:buClr>
              <a:buFont typeface="LucidaGrande" charset="0"/>
              <a:buChar char="▹"/>
              <a:defRPr sz="1800" b="0" i="0" kern="1200">
                <a:solidFill>
                  <a:srgbClr val="4D4D4C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84BF"/>
              </a:buClr>
              <a:buFont typeface="LucidaGrande" charset="0"/>
              <a:buChar char="▹"/>
              <a:defRPr sz="1800" b="0" i="0" kern="1200">
                <a:solidFill>
                  <a:srgbClr val="4D4D4C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84BF"/>
              </a:buClr>
              <a:buFont typeface="LucidaGrande" charset="0"/>
              <a:buChar char="▹"/>
              <a:defRPr sz="1800" b="0" i="0" kern="1200">
                <a:solidFill>
                  <a:srgbClr val="4D4D4C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sz="1400" dirty="0"/>
              <a:t>Zuwachs lediglich auf der Mailingliste „Zoom“</a:t>
            </a:r>
          </a:p>
          <a:p>
            <a:pPr lvl="1"/>
            <a:r>
              <a:rPr lang="de-DE" sz="1400" dirty="0"/>
              <a:t>Nur wenige vereinzelte Mailings (vor allem zur Info über Zoom „Open Hour“)</a:t>
            </a:r>
          </a:p>
          <a:p>
            <a:pPr lvl="1"/>
            <a:r>
              <a:rPr lang="de-DE" sz="1400" dirty="0"/>
              <a:t>Mailingliste TeamViewer Classroom wird zeitnah aufgelöst</a:t>
            </a:r>
          </a:p>
        </p:txBody>
      </p:sp>
    </p:spTree>
    <p:extLst>
      <p:ext uri="{BB962C8B-B14F-4D97-AF65-F5344CB8AC3E}">
        <p14:creationId xmlns:p14="http://schemas.microsoft.com/office/powerpoint/2010/main" val="1971867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>
              <a:lnSpc>
                <a:spcPts val="4000"/>
              </a:lnSpc>
            </a:pPr>
            <a:r>
              <a:rPr lang="de-DE" sz="4000" dirty="0"/>
              <a:t>Neues zu </a:t>
            </a:r>
            <a:r>
              <a:rPr lang="de-DE" sz="4000" dirty="0" err="1"/>
              <a:t>DFNconf</a:t>
            </a:r>
            <a:r>
              <a:rPr lang="de-DE" sz="4000" dirty="0"/>
              <a:t> und DFNFernsprechen</a:t>
            </a:r>
            <a:endParaRPr lang="de-DE" sz="4000" spc="3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38199" y="3885363"/>
            <a:ext cx="9144000" cy="665267"/>
          </a:xfrm>
        </p:spPr>
        <p:txBody>
          <a:bodyPr>
            <a:noAutofit/>
          </a:bodyPr>
          <a:lstStyle/>
          <a:p>
            <a:r>
              <a:rPr lang="de-DE" dirty="0"/>
              <a:t>78. Betriebstagung | </a:t>
            </a:r>
            <a:r>
              <a:rPr lang="de-DE" dirty="0">
                <a:latin typeface="Arial" charset="0"/>
                <a:ea typeface="ＭＳ Ｐゴシック" charset="0"/>
                <a:cs typeface="ＭＳ Ｐゴシック" charset="0"/>
              </a:rPr>
              <a:t>28.03.2023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838199" y="4550631"/>
            <a:ext cx="3929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tx2"/>
                </a:solidFill>
                <a:latin typeface="Verdana" charset="0"/>
                <a:ea typeface="Verdana" charset="0"/>
                <a:cs typeface="Verdana" charset="0"/>
              </a:rPr>
              <a:t>Christian Meyer</a:t>
            </a:r>
          </a:p>
        </p:txBody>
      </p:sp>
    </p:spTree>
    <p:extLst>
      <p:ext uri="{BB962C8B-B14F-4D97-AF65-F5344CB8AC3E}">
        <p14:creationId xmlns:p14="http://schemas.microsoft.com/office/powerpoint/2010/main" val="1563453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342209B3-123B-B4F1-8365-7AE2A0D2E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Genutzt wird nach wie vor hauptsächlich Zoom</a:t>
            </a:r>
          </a:p>
          <a:p>
            <a:pPr lvl="1"/>
            <a:r>
              <a:rPr lang="de-DE" dirty="0"/>
              <a:t>Cisco </a:t>
            </a:r>
            <a:r>
              <a:rPr lang="de-DE" dirty="0" err="1"/>
              <a:t>Webex</a:t>
            </a:r>
            <a:r>
              <a:rPr lang="de-DE" dirty="0"/>
              <a:t> für Verlängerung von Cisco-Verträgen, die unabhängig von Semesterzeiten laufen; Zoom nicht in Verwendung; auch Einzellizenzen</a:t>
            </a:r>
          </a:p>
          <a:p>
            <a:pPr lvl="1"/>
            <a:r>
              <a:rPr lang="de-DE" dirty="0"/>
              <a:t>BBB für Einrichtungen, die BBB nicht selbst betreiben wollen; parallel dazu Zoom</a:t>
            </a:r>
          </a:p>
          <a:p>
            <a:r>
              <a:rPr lang="de-DE" dirty="0"/>
              <a:t>Marktentwicklung kann weitere Auswirkungen auf Rahmenverträge haben</a:t>
            </a:r>
          </a:p>
          <a:p>
            <a:pPr lvl="1"/>
            <a:r>
              <a:rPr lang="de-DE" dirty="0"/>
              <a:t>Die sehr dominierende Marktposition kann Auswirkungen auf die Marktstrategien der konkurrierenden Anbieter haben</a:t>
            </a:r>
          </a:p>
          <a:p>
            <a:r>
              <a:rPr lang="de-DE" dirty="0"/>
              <a:t>„Halbzeit“ der Rahmenverträge</a:t>
            </a:r>
          </a:p>
          <a:p>
            <a:pPr lvl="1"/>
            <a:r>
              <a:rPr lang="de-DE" dirty="0"/>
              <a:t>DFN entscheidet bis Ende Juli 2023 über optionale Verlängerungen</a:t>
            </a:r>
          </a:p>
          <a:p>
            <a:pPr lvl="1"/>
            <a:r>
              <a:rPr lang="de-DE" dirty="0"/>
              <a:t>Bericht darüber auf unterschiedlichen Veranstaltungen und Kommunikationskanälen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E508116-AB8C-B519-8FD3-053935768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28.03.2023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9146205-09C0-8A8A-6552-44DD7B0B5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Neues zu DFNconf und DFNFernsprechen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576D581-2DFC-DE35-43A5-870B48C1A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A07A-BF59-6644-AD3B-2E3DF0E31C5F}" type="slidenum">
              <a:rPr lang="de-DE" smtClean="0"/>
              <a:t>20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8740013A-FA8E-044B-54EC-BC68A561C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Weitere Erkenntnisse</a:t>
            </a:r>
          </a:p>
        </p:txBody>
      </p:sp>
    </p:spTree>
    <p:extLst>
      <p:ext uri="{BB962C8B-B14F-4D97-AF65-F5344CB8AC3E}">
        <p14:creationId xmlns:p14="http://schemas.microsoft.com/office/powerpoint/2010/main" val="36136815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22DD78-1A69-234E-8318-06841E583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DFNFernsprechen</a:t>
            </a:r>
          </a:p>
        </p:txBody>
      </p:sp>
    </p:spTree>
    <p:extLst>
      <p:ext uri="{BB962C8B-B14F-4D97-AF65-F5344CB8AC3E}">
        <p14:creationId xmlns:p14="http://schemas.microsoft.com/office/powerpoint/2010/main" val="17079018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Diagramm 20">
            <a:extLst>
              <a:ext uri="{FF2B5EF4-FFF2-40B4-BE49-F238E27FC236}">
                <a16:creationId xmlns:a16="http://schemas.microsoft.com/office/drawing/2014/main" id="{72BAFF2F-557A-D94F-AD57-E84F696ECB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0083352"/>
              </p:ext>
            </p:extLst>
          </p:nvPr>
        </p:nvGraphicFramePr>
        <p:xfrm>
          <a:off x="373670" y="1383690"/>
          <a:ext cx="6477535" cy="4413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CAD28569-632B-7046-8FED-4A7477D0B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DFNFernsprechen: aktuelle Zahlen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9C07AD49-6FA3-6740-BF31-87A7F2047157}"/>
              </a:ext>
            </a:extLst>
          </p:cNvPr>
          <p:cNvSpPr txBox="1">
            <a:spLocks/>
          </p:cNvSpPr>
          <p:nvPr/>
        </p:nvSpPr>
        <p:spPr>
          <a:xfrm>
            <a:off x="7031835" y="1566670"/>
            <a:ext cx="4586257" cy="13770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40000"/>
              </a:lnSpc>
              <a:spcBef>
                <a:spcPts val="0"/>
              </a:spcBef>
              <a:buClr>
                <a:schemeClr val="tx2"/>
              </a:buClr>
              <a:buFont typeface="LucidaGrande" charset="0"/>
              <a:buChar char="▸"/>
              <a:defRPr sz="22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2"/>
              </a:buClr>
              <a:buFont typeface="LucidaGrande" charset="0"/>
              <a:buChar char="▹"/>
              <a:defRPr sz="20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LucidaGrande" charset="0"/>
              <a:buChar char="▹"/>
              <a:defRPr sz="18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LucidaGrande" charset="0"/>
              <a:buChar char="▹"/>
              <a:defRPr sz="18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LucidaGrande" charset="0"/>
              <a:buChar char="▹"/>
              <a:defRPr sz="18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600" dirty="0"/>
              <a:t>285 Einrichtungen</a:t>
            </a:r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70F74130-15E2-4A4B-A631-2F9E101CC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28.03.2023</a:t>
            </a:r>
            <a:endParaRPr lang="de-DE" dirty="0"/>
          </a:p>
        </p:txBody>
      </p:sp>
      <p:sp>
        <p:nvSpPr>
          <p:cNvPr id="18" name="Fußzeilenplatzhalter 17">
            <a:extLst>
              <a:ext uri="{FF2B5EF4-FFF2-40B4-BE49-F238E27FC236}">
                <a16:creationId xmlns:a16="http://schemas.microsoft.com/office/drawing/2014/main" id="{C46B0340-6C64-5B4E-9257-7961A3CFB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Neues zu DFNconf und DFNFernsprechen</a:t>
            </a:r>
          </a:p>
        </p:txBody>
      </p:sp>
      <p:sp>
        <p:nvSpPr>
          <p:cNvPr id="19" name="Foliennummernplatzhalter 18">
            <a:extLst>
              <a:ext uri="{FF2B5EF4-FFF2-40B4-BE49-F238E27FC236}">
                <a16:creationId xmlns:a16="http://schemas.microsoft.com/office/drawing/2014/main" id="{C0447EBD-0CFA-F447-911C-D5C6D460E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A07A-BF59-6644-AD3B-2E3DF0E31C5F}" type="slidenum">
              <a:rPr lang="de-DE" smtClean="0"/>
              <a:t>22</a:t>
            </a:fld>
            <a:endParaRPr lang="de-DE"/>
          </a:p>
        </p:txBody>
      </p:sp>
      <p:sp>
        <p:nvSpPr>
          <p:cNvPr id="11" name="Rechteckige Legende 10">
            <a:extLst>
              <a:ext uri="{FF2B5EF4-FFF2-40B4-BE49-F238E27FC236}">
                <a16:creationId xmlns:a16="http://schemas.microsoft.com/office/drawing/2014/main" id="{140601B3-9F40-364C-94DC-7C6762B898B2}"/>
              </a:ext>
            </a:extLst>
          </p:cNvPr>
          <p:cNvSpPr/>
          <p:nvPr/>
        </p:nvSpPr>
        <p:spPr>
          <a:xfrm>
            <a:off x="2111033" y="1061060"/>
            <a:ext cx="3008527" cy="771525"/>
          </a:xfrm>
          <a:prstGeom prst="wedgeRectCallout">
            <a:avLst>
              <a:gd name="adj1" fmla="val -51896"/>
              <a:gd name="adj2" fmla="val 97754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b="1" dirty="0"/>
              <a:t>Lokale Telefonanlagen</a:t>
            </a:r>
            <a:r>
              <a:rPr lang="de-DE" sz="1200" dirty="0"/>
              <a:t> </a:t>
            </a:r>
            <a:br>
              <a:rPr lang="de-DE" sz="1200" dirty="0"/>
            </a:br>
            <a:r>
              <a:rPr lang="de-DE" sz="1300" dirty="0"/>
              <a:t>VoIP im Wissenschaftsnetz </a:t>
            </a:r>
            <a:br>
              <a:rPr lang="de-DE" sz="1300" dirty="0"/>
            </a:br>
            <a:r>
              <a:rPr lang="de-DE" sz="1300" dirty="0"/>
              <a:t>mittels SIP-</a:t>
            </a:r>
            <a:r>
              <a:rPr lang="de-DE" sz="1300" dirty="0" err="1"/>
              <a:t>Trunking</a:t>
            </a:r>
            <a:endParaRPr lang="de-DE" sz="1300" dirty="0"/>
          </a:p>
        </p:txBody>
      </p:sp>
      <p:sp>
        <p:nvSpPr>
          <p:cNvPr id="12" name="Rechteckige Legende 11">
            <a:extLst>
              <a:ext uri="{FF2B5EF4-FFF2-40B4-BE49-F238E27FC236}">
                <a16:creationId xmlns:a16="http://schemas.microsoft.com/office/drawing/2014/main" id="{E220FF3C-AD7C-B74E-A59C-0BE5F27D5B69}"/>
              </a:ext>
            </a:extLst>
          </p:cNvPr>
          <p:cNvSpPr/>
          <p:nvPr/>
        </p:nvSpPr>
        <p:spPr>
          <a:xfrm>
            <a:off x="2326107" y="3043237"/>
            <a:ext cx="2537442" cy="771525"/>
          </a:xfrm>
          <a:prstGeom prst="wedgeRectCallout">
            <a:avLst>
              <a:gd name="adj1" fmla="val -7775"/>
              <a:gd name="adj2" fmla="val 170812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b="1" dirty="0"/>
              <a:t>Cloud-Telefonanlage</a:t>
            </a:r>
            <a:r>
              <a:rPr lang="de-DE" sz="1200" dirty="0"/>
              <a:t> </a:t>
            </a:r>
            <a:br>
              <a:rPr lang="de-DE" sz="1200" dirty="0"/>
            </a:br>
            <a:r>
              <a:rPr lang="de-DE" sz="1300" dirty="0"/>
              <a:t>VoIP im Wissenschaftsnetz </a:t>
            </a:r>
            <a:br>
              <a:rPr lang="de-DE" sz="1300" dirty="0"/>
            </a:br>
            <a:r>
              <a:rPr lang="de-DE" sz="1300" dirty="0"/>
              <a:t>zentral betrieben</a:t>
            </a:r>
          </a:p>
        </p:txBody>
      </p:sp>
      <p:sp>
        <p:nvSpPr>
          <p:cNvPr id="13" name="Rechteckige Legende 12">
            <a:extLst>
              <a:ext uri="{FF2B5EF4-FFF2-40B4-BE49-F238E27FC236}">
                <a16:creationId xmlns:a16="http://schemas.microsoft.com/office/drawing/2014/main" id="{966115EC-4A02-AF48-83D4-8B76F49E3E1B}"/>
              </a:ext>
            </a:extLst>
          </p:cNvPr>
          <p:cNvSpPr/>
          <p:nvPr/>
        </p:nvSpPr>
        <p:spPr>
          <a:xfrm>
            <a:off x="6231078" y="3346311"/>
            <a:ext cx="2934921" cy="771525"/>
          </a:xfrm>
          <a:prstGeom prst="wedgeRectCallout">
            <a:avLst>
              <a:gd name="adj1" fmla="val -62466"/>
              <a:gd name="adj2" fmla="val 101441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b="1" dirty="0"/>
              <a:t>Standard-DSL-Anschlüsse</a:t>
            </a:r>
            <a:r>
              <a:rPr lang="de-DE" sz="1200" dirty="0"/>
              <a:t> </a:t>
            </a:r>
          </a:p>
          <a:p>
            <a:r>
              <a:rPr lang="de-DE" sz="1300" dirty="0"/>
              <a:t>Notrufanschlüsse</a:t>
            </a:r>
          </a:p>
          <a:p>
            <a:r>
              <a:rPr lang="de-DE" sz="1300" dirty="0"/>
              <a:t>Zusätzliche Datenkonnektivität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2573A9C5-CE43-663A-3932-2A314A3FCBA3}"/>
              </a:ext>
            </a:extLst>
          </p:cNvPr>
          <p:cNvGrpSpPr/>
          <p:nvPr/>
        </p:nvGrpSpPr>
        <p:grpSpPr>
          <a:xfrm>
            <a:off x="10478709" y="1673555"/>
            <a:ext cx="958754" cy="470602"/>
            <a:chOff x="8522924" y="5032149"/>
            <a:chExt cx="958754" cy="470602"/>
          </a:xfrm>
        </p:grpSpPr>
        <p:grpSp>
          <p:nvGrpSpPr>
            <p:cNvPr id="5" name="Gruppieren 4">
              <a:extLst>
                <a:ext uri="{FF2B5EF4-FFF2-40B4-BE49-F238E27FC236}">
                  <a16:creationId xmlns:a16="http://schemas.microsoft.com/office/drawing/2014/main" id="{8BEC9612-13CC-0810-D2F9-CA55BEAF715E}"/>
                </a:ext>
              </a:extLst>
            </p:cNvPr>
            <p:cNvGrpSpPr/>
            <p:nvPr/>
          </p:nvGrpSpPr>
          <p:grpSpPr>
            <a:xfrm rot="18900000">
              <a:off x="8522924" y="5032149"/>
              <a:ext cx="470602" cy="470602"/>
              <a:chOff x="8090542" y="4554992"/>
              <a:chExt cx="1199231" cy="1199231"/>
            </a:xfrm>
          </p:grpSpPr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1948AD8B-2066-F96A-8F0E-CEEAEF6C895E}"/>
                  </a:ext>
                </a:extLst>
              </p:cNvPr>
              <p:cNvSpPr/>
              <p:nvPr/>
            </p:nvSpPr>
            <p:spPr>
              <a:xfrm>
                <a:off x="8090542" y="4554992"/>
                <a:ext cx="1199231" cy="1199231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600" b="1" dirty="0"/>
              </a:p>
            </p:txBody>
          </p:sp>
          <p:sp>
            <p:nvSpPr>
              <p:cNvPr id="4" name="Pfeil nach rechts 3">
                <a:extLst>
                  <a:ext uri="{FF2B5EF4-FFF2-40B4-BE49-F238E27FC236}">
                    <a16:creationId xmlns:a16="http://schemas.microsoft.com/office/drawing/2014/main" id="{CB7B5661-2F09-F230-985B-85FF0D09943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57572" y="4812483"/>
                <a:ext cx="720000" cy="720000"/>
              </a:xfrm>
              <a:prstGeom prst="rightArrow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1DD0F94D-FCBB-24B9-131E-2B630949D5BA}"/>
                </a:ext>
              </a:extLst>
            </p:cNvPr>
            <p:cNvSpPr txBox="1"/>
            <p:nvPr/>
          </p:nvSpPr>
          <p:spPr>
            <a:xfrm>
              <a:off x="8918715" y="5091519"/>
              <a:ext cx="5629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rgbClr val="85BC41"/>
                  </a:solidFill>
                </a:rPr>
                <a:t>+2</a:t>
              </a:r>
            </a:p>
          </p:txBody>
        </p:sp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690BF8FC-0E99-FA22-E8D6-B339E673AD71}"/>
              </a:ext>
            </a:extLst>
          </p:cNvPr>
          <p:cNvGrpSpPr/>
          <p:nvPr/>
        </p:nvGrpSpPr>
        <p:grpSpPr>
          <a:xfrm>
            <a:off x="1455481" y="2306259"/>
            <a:ext cx="758531" cy="336341"/>
            <a:chOff x="8522924" y="5032149"/>
            <a:chExt cx="1061323" cy="470602"/>
          </a:xfrm>
        </p:grpSpPr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CD241458-85DE-B737-32C8-6AED5304F2F0}"/>
                </a:ext>
              </a:extLst>
            </p:cNvPr>
            <p:cNvGrpSpPr/>
            <p:nvPr/>
          </p:nvGrpSpPr>
          <p:grpSpPr>
            <a:xfrm rot="18900000">
              <a:off x="8522924" y="5032149"/>
              <a:ext cx="470602" cy="470602"/>
              <a:chOff x="8090542" y="4554992"/>
              <a:chExt cx="1199231" cy="1199231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D099440C-C4AA-600D-D89E-70B69A5A2261}"/>
                  </a:ext>
                </a:extLst>
              </p:cNvPr>
              <p:cNvSpPr/>
              <p:nvPr/>
            </p:nvSpPr>
            <p:spPr>
              <a:xfrm>
                <a:off x="8090542" y="4554992"/>
                <a:ext cx="1199231" cy="1199231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600" b="1" dirty="0"/>
              </a:p>
            </p:txBody>
          </p:sp>
          <p:sp>
            <p:nvSpPr>
              <p:cNvPr id="20" name="Pfeil nach rechts 19">
                <a:extLst>
                  <a:ext uri="{FF2B5EF4-FFF2-40B4-BE49-F238E27FC236}">
                    <a16:creationId xmlns:a16="http://schemas.microsoft.com/office/drawing/2014/main" id="{57D4C277-50AE-72AE-3220-C38DB142D23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57572" y="4812483"/>
                <a:ext cx="720000" cy="720000"/>
              </a:xfrm>
              <a:prstGeom prst="rightArrow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938B2F6F-C3DF-3F76-FE60-56615FE4EE66}"/>
                </a:ext>
              </a:extLst>
            </p:cNvPr>
            <p:cNvSpPr txBox="1"/>
            <p:nvPr/>
          </p:nvSpPr>
          <p:spPr>
            <a:xfrm>
              <a:off x="8918715" y="5091519"/>
              <a:ext cx="665532" cy="387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>
                  <a:ln w="3175">
                    <a:noFill/>
                  </a:ln>
                  <a:solidFill>
                    <a:schemeClr val="bg1"/>
                  </a:solidFill>
                </a:rPr>
                <a:t>+1</a:t>
              </a:r>
            </a:p>
          </p:txBody>
        </p:sp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93BB6BE1-4664-D3FD-06EA-3172778DB97C}"/>
              </a:ext>
            </a:extLst>
          </p:cNvPr>
          <p:cNvGrpSpPr/>
          <p:nvPr/>
        </p:nvGrpSpPr>
        <p:grpSpPr>
          <a:xfrm>
            <a:off x="3408374" y="4857243"/>
            <a:ext cx="920165" cy="336341"/>
            <a:chOff x="8522924" y="5032149"/>
            <a:chExt cx="1287478" cy="470602"/>
          </a:xfrm>
        </p:grpSpPr>
        <p:grpSp>
          <p:nvGrpSpPr>
            <p:cNvPr id="23" name="Gruppieren 22">
              <a:extLst>
                <a:ext uri="{FF2B5EF4-FFF2-40B4-BE49-F238E27FC236}">
                  <a16:creationId xmlns:a16="http://schemas.microsoft.com/office/drawing/2014/main" id="{6D8C1B40-3342-77F6-414E-95147A7E0BD8}"/>
                </a:ext>
              </a:extLst>
            </p:cNvPr>
            <p:cNvGrpSpPr/>
            <p:nvPr/>
          </p:nvGrpSpPr>
          <p:grpSpPr>
            <a:xfrm rot="18900000">
              <a:off x="8522924" y="5032149"/>
              <a:ext cx="470602" cy="470602"/>
              <a:chOff x="8090542" y="4554992"/>
              <a:chExt cx="1199231" cy="1199231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F0C06805-7D38-0019-7B4E-FB3ED5DBC386}"/>
                  </a:ext>
                </a:extLst>
              </p:cNvPr>
              <p:cNvSpPr/>
              <p:nvPr/>
            </p:nvSpPr>
            <p:spPr>
              <a:xfrm>
                <a:off x="8090542" y="4554992"/>
                <a:ext cx="1199231" cy="1199231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600" b="1" dirty="0"/>
              </a:p>
            </p:txBody>
          </p:sp>
          <p:sp>
            <p:nvSpPr>
              <p:cNvPr id="26" name="Pfeil nach rechts 25">
                <a:extLst>
                  <a:ext uri="{FF2B5EF4-FFF2-40B4-BE49-F238E27FC236}">
                    <a16:creationId xmlns:a16="http://schemas.microsoft.com/office/drawing/2014/main" id="{E10DD76D-D4F9-DE1C-E646-AB7C7D5CF28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57572" y="4812483"/>
                <a:ext cx="720000" cy="720000"/>
              </a:xfrm>
              <a:prstGeom prst="rightArrow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20AAA20E-775D-AA6A-0500-257CE3BF1BFE}"/>
                </a:ext>
              </a:extLst>
            </p:cNvPr>
            <p:cNvSpPr txBox="1"/>
            <p:nvPr/>
          </p:nvSpPr>
          <p:spPr>
            <a:xfrm>
              <a:off x="8918713" y="5091519"/>
              <a:ext cx="891689" cy="387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>
                  <a:ln w="3175">
                    <a:noFill/>
                  </a:ln>
                  <a:solidFill>
                    <a:schemeClr val="bg1"/>
                  </a:solidFill>
                </a:rPr>
                <a:t>+9</a:t>
              </a:r>
            </a:p>
          </p:txBody>
        </p: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8C61CDAD-60C3-AE7F-2906-E55277D2D665}"/>
              </a:ext>
            </a:extLst>
          </p:cNvPr>
          <p:cNvGrpSpPr/>
          <p:nvPr/>
        </p:nvGrpSpPr>
        <p:grpSpPr>
          <a:xfrm>
            <a:off x="5432206" y="3716599"/>
            <a:ext cx="758531" cy="336341"/>
            <a:chOff x="8522924" y="5032149"/>
            <a:chExt cx="1061323" cy="470602"/>
          </a:xfrm>
        </p:grpSpPr>
        <p:grpSp>
          <p:nvGrpSpPr>
            <p:cNvPr id="28" name="Gruppieren 27">
              <a:extLst>
                <a:ext uri="{FF2B5EF4-FFF2-40B4-BE49-F238E27FC236}">
                  <a16:creationId xmlns:a16="http://schemas.microsoft.com/office/drawing/2014/main" id="{ABECA9C7-B903-BC86-4471-76D9D05F3A3C}"/>
                </a:ext>
              </a:extLst>
            </p:cNvPr>
            <p:cNvGrpSpPr/>
            <p:nvPr/>
          </p:nvGrpSpPr>
          <p:grpSpPr>
            <a:xfrm rot="18900000">
              <a:off x="8522924" y="5032149"/>
              <a:ext cx="470602" cy="470602"/>
              <a:chOff x="8090542" y="4554992"/>
              <a:chExt cx="1199231" cy="1199231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14C12C96-9EA1-B682-BFB9-99EBBE819362}"/>
                  </a:ext>
                </a:extLst>
              </p:cNvPr>
              <p:cNvSpPr/>
              <p:nvPr/>
            </p:nvSpPr>
            <p:spPr>
              <a:xfrm rot="2700000">
                <a:off x="8090542" y="4554992"/>
                <a:ext cx="1199231" cy="1199231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600" b="1" dirty="0"/>
              </a:p>
            </p:txBody>
          </p:sp>
          <p:sp>
            <p:nvSpPr>
              <p:cNvPr id="31" name="Pfeil nach rechts 30">
                <a:extLst>
                  <a:ext uri="{FF2B5EF4-FFF2-40B4-BE49-F238E27FC236}">
                    <a16:creationId xmlns:a16="http://schemas.microsoft.com/office/drawing/2014/main" id="{93A9BAFF-3A08-56EF-6991-D6DD7EA5982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0000">
                <a:off x="8357571" y="4812483"/>
                <a:ext cx="720000" cy="720000"/>
              </a:xfrm>
              <a:prstGeom prst="rightArrow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FDE7227D-D4B0-8D58-9AA4-7BFF0AA0120E}"/>
                </a:ext>
              </a:extLst>
            </p:cNvPr>
            <p:cNvSpPr txBox="1"/>
            <p:nvPr/>
          </p:nvSpPr>
          <p:spPr>
            <a:xfrm>
              <a:off x="8918715" y="5091519"/>
              <a:ext cx="665532" cy="387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>
                  <a:ln w="3175">
                    <a:noFill/>
                  </a:ln>
                  <a:solidFill>
                    <a:schemeClr val="bg1"/>
                  </a:solidFill>
                </a:rPr>
                <a:t>+0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11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06742C51-350C-2248-985E-A725104459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382283"/>
              </p:ext>
            </p:extLst>
          </p:nvPr>
        </p:nvGraphicFramePr>
        <p:xfrm>
          <a:off x="373670" y="1151792"/>
          <a:ext cx="11444659" cy="5089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A8B6DA9-6BDB-A742-AFA6-0278D825C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28.03.2023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4F9CE31-65AB-C04B-9156-9D4583C6A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Neues zu DFNconf und DFNFernsprechen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52BCF85-934A-A741-9411-9A0C7576A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A07A-BF59-6644-AD3B-2E3DF0E31C5F}" type="slidenum">
              <a:rPr lang="de-DE" smtClean="0"/>
              <a:t>23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01B706B-2BE3-6041-A7FE-8A7235F64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Verbindungsvolumen</a:t>
            </a:r>
          </a:p>
        </p:txBody>
      </p:sp>
      <p:sp>
        <p:nvSpPr>
          <p:cNvPr id="12" name="Rechteckige Legende 11">
            <a:extLst>
              <a:ext uri="{FF2B5EF4-FFF2-40B4-BE49-F238E27FC236}">
                <a16:creationId xmlns:a16="http://schemas.microsoft.com/office/drawing/2014/main" id="{91BAFFEF-FEB7-80FC-E083-5546B2A5E950}"/>
              </a:ext>
            </a:extLst>
          </p:cNvPr>
          <p:cNvSpPr/>
          <p:nvPr/>
        </p:nvSpPr>
        <p:spPr>
          <a:xfrm>
            <a:off x="4571765" y="1293708"/>
            <a:ext cx="2500313" cy="771525"/>
          </a:xfrm>
          <a:prstGeom prst="wedgeRectCallout">
            <a:avLst>
              <a:gd name="adj1" fmla="val 60881"/>
              <a:gd name="adj2" fmla="val 118373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Homeoffice Weiterleitung</a:t>
            </a:r>
          </a:p>
        </p:txBody>
      </p:sp>
    </p:spTree>
    <p:extLst>
      <p:ext uri="{BB962C8B-B14F-4D97-AF65-F5344CB8AC3E}">
        <p14:creationId xmlns:p14="http://schemas.microsoft.com/office/powerpoint/2010/main" val="206898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B261A52-A222-2948-A01E-28D2C8444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28.03.2023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85C28F8-A501-2B47-879C-2D4E5C47C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Neues zu </a:t>
            </a:r>
            <a:r>
              <a:rPr lang="de-DE" dirty="0" err="1"/>
              <a:t>DFNconf</a:t>
            </a:r>
            <a:r>
              <a:rPr lang="de-DE" dirty="0"/>
              <a:t> und DFNFernsprechen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0526055-1C94-D749-9DF5-A7A22B4CA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A07A-BF59-6644-AD3B-2E3DF0E31C5F}" type="slidenum">
              <a:rPr lang="de-DE" smtClean="0"/>
              <a:t>24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B99E24A-3362-BC45-8526-DFC78A6BE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Entwicklung VoIP-Centrex</a:t>
            </a: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E3B847A3-3797-2A41-B34F-BEF5086991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125701"/>
              </p:ext>
            </p:extLst>
          </p:nvPr>
        </p:nvGraphicFramePr>
        <p:xfrm>
          <a:off x="373669" y="1151792"/>
          <a:ext cx="11444659" cy="5287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625992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D6F19F9-6BF1-C84A-DFDC-80DC80BFF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Die DFN-PKI Global hat zum Jahresende 2022 die Ausstellung von Serverzertifikaten eingestellt</a:t>
            </a:r>
          </a:p>
          <a:p>
            <a:r>
              <a:rPr lang="de-DE" dirty="0"/>
              <a:t>Seitdem „DFN-Verein Community PKI“ </a:t>
            </a:r>
          </a:p>
          <a:p>
            <a:pPr lvl="1"/>
            <a:r>
              <a:rPr lang="de-DE" dirty="0"/>
              <a:t>mit nicht im Browser verankerten Zertifikaten </a:t>
            </a:r>
          </a:p>
          <a:p>
            <a:pPr lvl="1"/>
            <a:r>
              <a:rPr lang="de-DE" dirty="0"/>
              <a:t>Laufzeiten von 39 Monaten</a:t>
            </a:r>
          </a:p>
          <a:p>
            <a:r>
              <a:rPr lang="de-DE" dirty="0"/>
              <a:t>Ziel dieser PKI: Abdeckung spezieller Use-Cases, wo keine Browserverankerung erforderlich ist</a:t>
            </a:r>
          </a:p>
          <a:p>
            <a:r>
              <a:rPr lang="de-DE" dirty="0"/>
              <a:t>Aktueller Stand: </a:t>
            </a:r>
          </a:p>
          <a:p>
            <a:pPr lvl="1"/>
            <a:r>
              <a:rPr lang="de-DE" dirty="0"/>
              <a:t>die PKI ist fertig</a:t>
            </a:r>
          </a:p>
          <a:p>
            <a:pPr lvl="1"/>
            <a:r>
              <a:rPr lang="de-DE" dirty="0"/>
              <a:t>Umstellung des Wurzelzertifikats der DFN-Verein Community PKI plattformseitig abgeschlossen, Teilnehmerzertifikate werden akzeptiert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576CCE3-1B75-8EC2-DDA1-A2AA0E26B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28.03.2023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E3A4447-C3D8-4FF6-CD89-8C6ADD4CD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Neues zu DFNconf und DFNFernsprechen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3C7DC7C-A122-ECA7-02CE-6050F25EF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A07A-BF59-6644-AD3B-2E3DF0E31C5F}" type="slidenum">
              <a:rPr lang="de-DE" smtClean="0"/>
              <a:t>25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A625808-5312-312F-5AB2-2C961E688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Umstellung der VoIP-Verschlüsselung</a:t>
            </a:r>
          </a:p>
        </p:txBody>
      </p:sp>
    </p:spTree>
    <p:extLst>
      <p:ext uri="{BB962C8B-B14F-4D97-AF65-F5344CB8AC3E}">
        <p14:creationId xmlns:p14="http://schemas.microsoft.com/office/powerpoint/2010/main" val="24455018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25C9549-9D22-56A0-3EA3-4CE2054A8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dirty="0"/>
              <a:t>Was bedeutet SMS-Gateway?</a:t>
            </a:r>
          </a:p>
          <a:p>
            <a:r>
              <a:rPr lang="de-DE" dirty="0"/>
              <a:t>Nachrichtenversand in Form von </a:t>
            </a:r>
            <a:r>
              <a:rPr lang="de-DE" b="1" dirty="0"/>
              <a:t>E-Mail-zu-SMS</a:t>
            </a:r>
            <a:r>
              <a:rPr lang="de-DE" dirty="0"/>
              <a:t> oder </a:t>
            </a:r>
            <a:r>
              <a:rPr lang="de-DE" b="1" dirty="0"/>
              <a:t>API-zu-SMS</a:t>
            </a:r>
          </a:p>
          <a:p>
            <a:pPr marL="0" indent="0">
              <a:buNone/>
            </a:pPr>
            <a:r>
              <a:rPr lang="de-DE" dirty="0"/>
              <a:t>Umstellung erforderlich:</a:t>
            </a:r>
          </a:p>
          <a:p>
            <a:r>
              <a:rPr lang="de-DE" dirty="0" err="1"/>
              <a:t>Netsfere</a:t>
            </a:r>
            <a:r>
              <a:rPr lang="de-DE" dirty="0"/>
              <a:t> ist </a:t>
            </a:r>
            <a:r>
              <a:rPr lang="de-DE" b="1" dirty="0"/>
              <a:t>neuer Dienstleister</a:t>
            </a:r>
            <a:r>
              <a:rPr lang="de-DE" dirty="0"/>
              <a:t> für SMS-Gateway (bisher </a:t>
            </a:r>
            <a:r>
              <a:rPr lang="de-DE" dirty="0" err="1"/>
              <a:t>Esendex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Neubestellungen erfolgen bereits über den neuen Dienstleister</a:t>
            </a:r>
          </a:p>
          <a:p>
            <a:r>
              <a:rPr lang="de-DE" dirty="0"/>
              <a:t>Seit  Oktober 2022 erfolgt </a:t>
            </a:r>
            <a:r>
              <a:rPr lang="de-DE" b="1" dirty="0"/>
              <a:t>Umstellung aller Bestandsanschlüsse</a:t>
            </a:r>
            <a:r>
              <a:rPr lang="de-DE" dirty="0"/>
              <a:t> auf den neuen Dienstleister</a:t>
            </a:r>
          </a:p>
          <a:p>
            <a:pPr lvl="1"/>
            <a:r>
              <a:rPr lang="de-DE" dirty="0"/>
              <a:t>alle betroffenen Teilnehmer wurden informiert</a:t>
            </a:r>
          </a:p>
          <a:p>
            <a:pPr lvl="1"/>
            <a:r>
              <a:rPr lang="de-DE" dirty="0"/>
              <a:t>Umstellung der Versandprozesse /-systeme auf Teilnehmerseite durchgeführt</a:t>
            </a:r>
          </a:p>
          <a:p>
            <a:pPr lvl="1"/>
            <a:r>
              <a:rPr lang="de-DE" dirty="0"/>
              <a:t>Ende Januar Fertigstellung der E-Mail-zu-SMS-Konten</a:t>
            </a:r>
          </a:p>
          <a:p>
            <a:pPr lvl="1"/>
            <a:r>
              <a:rPr lang="de-DE" dirty="0"/>
              <a:t>Ende März Fertigstellung der API-zu-SMS-Konten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B4D0E86-71A7-4826-E19C-9E757DD80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28.03.2023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3DC3424-031F-80EF-DA8C-062341616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Neues zu DFNconf und DFNFernsprechen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B7F109B-8286-DE7A-9B79-BD3294CA9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A07A-BF59-6644-AD3B-2E3DF0E31C5F}" type="slidenum">
              <a:rPr lang="de-DE" smtClean="0"/>
              <a:t>26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6E490A7F-1802-EE0D-0CEE-E6AFDDFE0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Migration SMS-Gateway</a:t>
            </a:r>
          </a:p>
        </p:txBody>
      </p:sp>
    </p:spTree>
    <p:extLst>
      <p:ext uri="{BB962C8B-B14F-4D97-AF65-F5344CB8AC3E}">
        <p14:creationId xmlns:p14="http://schemas.microsoft.com/office/powerpoint/2010/main" val="22723116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2E7D7B5-887D-82A2-9D84-29EC5A0A40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Seit Februar 2023 werden Rechnungen für DFNFernsprechen über neuen Dienstleister versendet</a:t>
            </a:r>
          </a:p>
          <a:p>
            <a:pPr lvl="1"/>
            <a:r>
              <a:rPr lang="de-DE" dirty="0"/>
              <a:t>Auch Abruf von EVN über Rechnungsportal hat sich geändert</a:t>
            </a:r>
          </a:p>
          <a:p>
            <a:r>
              <a:rPr lang="de-DE" dirty="0"/>
              <a:t>Entgelte sowie Tarif- und Abrechnungsvarianten haben sich nicht geändert</a:t>
            </a:r>
          </a:p>
          <a:p>
            <a:r>
              <a:rPr lang="de-DE" dirty="0"/>
              <a:t>Alle Rechnungsempfänger wurden im Vorfeld informiert</a:t>
            </a:r>
          </a:p>
          <a:p>
            <a:r>
              <a:rPr lang="de-DE" dirty="0"/>
              <a:t>Im besten Fall lief die Umstellung für Ihre Einrichtung ohne Auffälligkeiten</a:t>
            </a:r>
          </a:p>
          <a:p>
            <a:pPr lvl="1"/>
            <a:r>
              <a:rPr lang="de-DE" dirty="0"/>
              <a:t>Bei Fehlern oder Unklarheiten: bitte informieren Sie uns</a:t>
            </a:r>
          </a:p>
          <a:p>
            <a:r>
              <a:rPr lang="de-DE" dirty="0"/>
              <a:t>Hinweis: derzeit immer noch hoher Anteil an Papierrechnungen, Umstellung auf elektronische Rechnungen empfohlen</a:t>
            </a:r>
          </a:p>
          <a:p>
            <a:pPr marL="0" indent="0">
              <a:buNone/>
            </a:pPr>
            <a:r>
              <a:rPr lang="de-DE" b="1" dirty="0">
                <a:solidFill>
                  <a:srgbClr val="0084BF"/>
                </a:solidFill>
              </a:rPr>
              <a:t>Kontakt:</a:t>
            </a:r>
            <a:r>
              <a:rPr lang="de-DE" dirty="0"/>
              <a:t> </a:t>
            </a:r>
            <a:r>
              <a:rPr lang="de-DE" dirty="0">
                <a:hlinkClick r:id="rId2"/>
              </a:rPr>
              <a:t>DFNFernsprechen@dfn.de</a:t>
            </a:r>
            <a:r>
              <a:rPr lang="de-DE" dirty="0"/>
              <a:t> oder 030-884299-9126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D8E0053-C4AD-E6FF-EFF0-4BAACAAE0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28.03.2023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AFD29A3-CAEE-3251-CB0A-03B4B8188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Neues zu DFNconf und DFNFernsprechen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996E2F7-0BD1-AF23-3CC2-39C6F565D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A07A-BF59-6644-AD3B-2E3DF0E31C5F}" type="slidenum">
              <a:rPr lang="de-DE" smtClean="0"/>
              <a:t>27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29F7E41C-6C44-5FCE-A1FC-F59C7D537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Neuer Rechnungsdienstleister</a:t>
            </a:r>
          </a:p>
        </p:txBody>
      </p:sp>
    </p:spTree>
    <p:extLst>
      <p:ext uri="{BB962C8B-B14F-4D97-AF65-F5344CB8AC3E}">
        <p14:creationId xmlns:p14="http://schemas.microsoft.com/office/powerpoint/2010/main" val="18799448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5214332-B764-3F9D-48C6-31C0595B4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671" y="1343295"/>
            <a:ext cx="5372902" cy="4860000"/>
          </a:xfrm>
        </p:spPr>
        <p:txBody>
          <a:bodyPr>
            <a:normAutofit fontScale="92500"/>
          </a:bodyPr>
          <a:lstStyle/>
          <a:p>
            <a:r>
              <a:rPr lang="de-DE" dirty="0"/>
              <a:t>DFNFernsprechen-Portal für Teilnehmer</a:t>
            </a:r>
          </a:p>
          <a:p>
            <a:pPr lvl="1"/>
            <a:r>
              <a:rPr lang="de-DE" dirty="0"/>
              <a:t>Stammdatenpflege</a:t>
            </a:r>
          </a:p>
          <a:p>
            <a:pPr lvl="1"/>
            <a:r>
              <a:rPr lang="de-DE" dirty="0"/>
              <a:t>Bestandseinsicht</a:t>
            </a:r>
          </a:p>
          <a:p>
            <a:pPr lvl="1"/>
            <a:r>
              <a:rPr lang="de-DE" dirty="0"/>
              <a:t>Auftragsmanagement</a:t>
            </a:r>
          </a:p>
          <a:p>
            <a:r>
              <a:rPr lang="de-DE" dirty="0"/>
              <a:t>Erste Version zum Testen Ende April</a:t>
            </a:r>
          </a:p>
          <a:p>
            <a:pPr lvl="1"/>
            <a:r>
              <a:rPr lang="de-DE" dirty="0"/>
              <a:t>Melden Sie sich gern bei Interesse</a:t>
            </a:r>
          </a:p>
          <a:p>
            <a:pPr lvl="1"/>
            <a:endParaRPr lang="de-DE" dirty="0"/>
          </a:p>
          <a:p>
            <a:pPr marL="0" indent="0">
              <a:buNone/>
            </a:pPr>
            <a:r>
              <a:rPr lang="de-DE" b="1" dirty="0">
                <a:solidFill>
                  <a:srgbClr val="0084BF"/>
                </a:solidFill>
              </a:rPr>
              <a:t>Kontakt:</a:t>
            </a:r>
            <a:r>
              <a:rPr lang="de-DE" dirty="0"/>
              <a:t> </a:t>
            </a:r>
            <a:r>
              <a:rPr lang="de-DE" dirty="0">
                <a:hlinkClick r:id="rId2"/>
              </a:rPr>
              <a:t>DFNFernsprechen@dfn.de</a:t>
            </a:r>
            <a:r>
              <a:rPr lang="de-DE" dirty="0"/>
              <a:t> oder 030-884299-9126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DFB09AF-8906-1E9B-76A5-FB8FAB093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28.03.2023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7B8619B-7CE8-10AA-9D5B-995AFA8C7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Neues zu DFNconf und DFNFernsprechen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90F597B-C479-E212-345C-37F80AD44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A07A-BF59-6644-AD3B-2E3DF0E31C5F}" type="slidenum">
              <a:rPr lang="de-DE" smtClean="0"/>
              <a:t>28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5A949D0F-77CE-989A-7596-4FC99C298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Ausblick: Neues Auftragsportal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44A203D-7EA3-C89F-8A5D-1027641F81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924"/>
          <a:stretch/>
        </p:blipFill>
        <p:spPr>
          <a:xfrm>
            <a:off x="5746573" y="1549215"/>
            <a:ext cx="6300695" cy="375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4335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8E5472C-7F77-F046-9B12-7DDF2D455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671" y="1343295"/>
            <a:ext cx="11444400" cy="4930505"/>
          </a:xfrm>
        </p:spPr>
        <p:txBody>
          <a:bodyPr>
            <a:normAutofit lnSpcReduction="10000"/>
          </a:bodyPr>
          <a:lstStyle/>
          <a:p>
            <a:r>
              <a:rPr lang="de-DE" b="1" dirty="0">
                <a:solidFill>
                  <a:schemeClr val="accent6"/>
                </a:solidFill>
              </a:rPr>
              <a:t>Forum Multimedia</a:t>
            </a:r>
            <a:r>
              <a:rPr lang="de-DE" dirty="0"/>
              <a:t> morgen 09:00 Uhr – 11:00 Uhr</a:t>
            </a:r>
          </a:p>
          <a:p>
            <a:pPr lvl="1"/>
            <a:r>
              <a:rPr lang="de-DE" b="1" dirty="0"/>
              <a:t>Open-Source Videokonferenzen am Beispiel von </a:t>
            </a:r>
            <a:r>
              <a:rPr lang="de-DE" b="1" dirty="0" err="1"/>
              <a:t>BigBlueButton</a:t>
            </a:r>
            <a:br>
              <a:rPr lang="de-DE" b="1" dirty="0"/>
            </a:br>
            <a:r>
              <a:rPr lang="de-DE" sz="1600" dirty="0"/>
              <a:t>R. Rolf, T. </a:t>
            </a:r>
            <a:r>
              <a:rPr lang="de-DE" sz="1600" dirty="0" err="1"/>
              <a:t>Nogueira</a:t>
            </a:r>
            <a:r>
              <a:rPr lang="de-DE" sz="1600" dirty="0"/>
              <a:t> Brockmeyer | Universität Osnabrück</a:t>
            </a:r>
          </a:p>
          <a:p>
            <a:pPr lvl="1"/>
            <a:r>
              <a:rPr lang="de-DE" b="1" dirty="0"/>
              <a:t>Erfahrungsbericht: Videokonferenzen am HZDR</a:t>
            </a:r>
            <a:br>
              <a:rPr lang="de-DE" b="1" dirty="0"/>
            </a:br>
            <a:r>
              <a:rPr lang="de-DE" sz="1600" dirty="0"/>
              <a:t>R. Kaulfuß | Helmholtz-Zentrum Dresden-Rossendorf</a:t>
            </a:r>
          </a:p>
          <a:p>
            <a:r>
              <a:rPr lang="de-DE" b="1" dirty="0">
                <a:solidFill>
                  <a:schemeClr val="accent6"/>
                </a:solidFill>
              </a:rPr>
              <a:t>Forum VoIP</a:t>
            </a:r>
            <a:r>
              <a:rPr lang="de-DE" dirty="0"/>
              <a:t> morgen 11:30 Uhr – 13:30 Uhr</a:t>
            </a:r>
          </a:p>
          <a:p>
            <a:pPr lvl="1"/>
            <a:r>
              <a:rPr lang="de-DE" b="1" dirty="0"/>
              <a:t>Der (Rück-)Schritt von ISDN zu SIP-HA </a:t>
            </a:r>
            <a:br>
              <a:rPr lang="de-DE" b="1" dirty="0"/>
            </a:br>
            <a:r>
              <a:rPr lang="de-DE" b="1" dirty="0"/>
              <a:t>an der Universitätsmedizin Greifswald</a:t>
            </a:r>
            <a:br>
              <a:rPr lang="de-DE" b="1" dirty="0"/>
            </a:br>
            <a:r>
              <a:rPr lang="de-DE" sz="1600" dirty="0"/>
              <a:t>O. Stenzel | Universitätsmedizin Greifswald</a:t>
            </a:r>
          </a:p>
          <a:p>
            <a:pPr lvl="1"/>
            <a:r>
              <a:rPr lang="de-DE" sz="1800" b="1" dirty="0"/>
              <a:t>Nutzung der Community PKI auf einem Session Border Controller</a:t>
            </a:r>
            <a:br>
              <a:rPr lang="de-DE" sz="1800" b="1" dirty="0"/>
            </a:br>
            <a:r>
              <a:rPr lang="de-DE" sz="1600" dirty="0"/>
              <a:t>K. Scheffler | RWTH Aachen</a:t>
            </a:r>
            <a:endParaRPr lang="de-DE" sz="1800" b="1" dirty="0"/>
          </a:p>
          <a:p>
            <a:pPr lvl="1"/>
            <a:r>
              <a:rPr lang="de-DE" sz="1800" b="1" dirty="0"/>
              <a:t>Mobile Messaging</a:t>
            </a:r>
            <a:br>
              <a:rPr lang="de-DE" sz="1800" b="1" dirty="0"/>
            </a:br>
            <a:r>
              <a:rPr lang="de-DE" sz="1600" dirty="0"/>
              <a:t>A. </a:t>
            </a:r>
            <a:r>
              <a:rPr lang="de-DE" sz="1600" dirty="0" err="1"/>
              <a:t>Volwater</a:t>
            </a:r>
            <a:r>
              <a:rPr lang="de-DE" sz="1600" dirty="0"/>
              <a:t> | </a:t>
            </a:r>
            <a:r>
              <a:rPr lang="de-DE" sz="1600" dirty="0" err="1"/>
              <a:t>NetSfere</a:t>
            </a:r>
            <a:endParaRPr lang="de-DE" sz="1600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D09BE3C1-B00E-6344-8608-9883BD284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 gibt es weitere Informationen?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37FEB6A1-0A73-DD43-BF14-06BA378B7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28.03.2023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F647FEC-4855-DA43-AB4B-E786C0940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Neues zu DFNconf und DFNFernsprechen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07034D7-AE51-A148-A1D5-4D977A673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A07A-BF59-6644-AD3B-2E3DF0E31C5F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4176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Agenda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838200" y="1934678"/>
            <a:ext cx="10309225" cy="4237522"/>
          </a:xfrm>
        </p:spPr>
        <p:txBody>
          <a:bodyPr numCol="1">
            <a:normAutofit lnSpcReduction="10000"/>
          </a:bodyPr>
          <a:lstStyle/>
          <a:p>
            <a:pPr>
              <a:lnSpc>
                <a:spcPct val="140000"/>
              </a:lnSpc>
              <a:buFont typeface="+mj-lt"/>
              <a:buAutoNum type="arabicPeriod"/>
            </a:pPr>
            <a:r>
              <a:rPr lang="de-DE" dirty="0" err="1">
                <a:solidFill>
                  <a:schemeClr val="accent4"/>
                </a:solidFill>
              </a:rPr>
              <a:t>DFNconf</a:t>
            </a:r>
            <a:endParaRPr lang="de-DE" dirty="0">
              <a:solidFill>
                <a:schemeClr val="accent4"/>
              </a:solidFill>
            </a:endParaRPr>
          </a:p>
          <a:p>
            <a:pPr lvl="1"/>
            <a:r>
              <a:rPr lang="de-DE" dirty="0" err="1">
                <a:solidFill>
                  <a:schemeClr val="accent4"/>
                </a:solidFill>
              </a:rPr>
              <a:t>DFNVideokonferenz</a:t>
            </a:r>
            <a:r>
              <a:rPr lang="de-DE" dirty="0">
                <a:solidFill>
                  <a:schemeClr val="accent4"/>
                </a:solidFill>
              </a:rPr>
              <a:t>- und Webkonferenz: </a:t>
            </a:r>
            <a:br>
              <a:rPr lang="de-DE" dirty="0">
                <a:solidFill>
                  <a:schemeClr val="accent4"/>
                </a:solidFill>
              </a:rPr>
            </a:br>
            <a:r>
              <a:rPr lang="de-DE" dirty="0">
                <a:solidFill>
                  <a:schemeClr val="accent4"/>
                </a:solidFill>
              </a:rPr>
              <a:t>Aktuelle Zahlen</a:t>
            </a:r>
          </a:p>
          <a:p>
            <a:pPr lvl="1"/>
            <a:r>
              <a:rPr lang="de-DE" dirty="0">
                <a:solidFill>
                  <a:schemeClr val="accent4"/>
                </a:solidFill>
              </a:rPr>
              <a:t>Rahmenverträge für </a:t>
            </a:r>
            <a:r>
              <a:rPr lang="de-DE" dirty="0" err="1">
                <a:solidFill>
                  <a:schemeClr val="accent4"/>
                </a:solidFill>
              </a:rPr>
              <a:t>cloud</a:t>
            </a:r>
            <a:r>
              <a:rPr lang="de-DE" dirty="0">
                <a:solidFill>
                  <a:schemeClr val="accent4"/>
                </a:solidFill>
              </a:rPr>
              <a:t>-basierte Web- und Videokonferenzprodukte:</a:t>
            </a:r>
            <a:br>
              <a:rPr lang="de-DE" dirty="0">
                <a:solidFill>
                  <a:schemeClr val="accent4"/>
                </a:solidFill>
              </a:rPr>
            </a:br>
            <a:r>
              <a:rPr lang="de-DE" dirty="0">
                <a:solidFill>
                  <a:schemeClr val="accent4"/>
                </a:solidFill>
              </a:rPr>
              <a:t>Stand und Ausblick</a:t>
            </a:r>
          </a:p>
          <a:p>
            <a:pPr>
              <a:lnSpc>
                <a:spcPct val="140000"/>
              </a:lnSpc>
              <a:buFont typeface="+mj-lt"/>
              <a:buAutoNum type="arabicPeriod"/>
            </a:pPr>
            <a:r>
              <a:rPr lang="de-DE" dirty="0">
                <a:solidFill>
                  <a:schemeClr val="accent4"/>
                </a:solidFill>
              </a:rPr>
              <a:t>DFNFernsprechen</a:t>
            </a:r>
          </a:p>
          <a:p>
            <a:pPr lvl="1"/>
            <a:r>
              <a:rPr lang="de-DE" dirty="0">
                <a:solidFill>
                  <a:schemeClr val="accent4"/>
                </a:solidFill>
              </a:rPr>
              <a:t>Aktuelle Zahlen</a:t>
            </a:r>
          </a:p>
          <a:p>
            <a:pPr lvl="1"/>
            <a:r>
              <a:rPr lang="de-DE" dirty="0">
                <a:solidFill>
                  <a:schemeClr val="accent4"/>
                </a:solidFill>
              </a:rPr>
              <a:t>Stand VoIP-Verschlüsselung </a:t>
            </a:r>
          </a:p>
          <a:p>
            <a:pPr lvl="1"/>
            <a:r>
              <a:rPr lang="de-DE" dirty="0">
                <a:solidFill>
                  <a:schemeClr val="accent4"/>
                </a:solidFill>
              </a:rPr>
              <a:t>Stand SMS-Gateway-Migration</a:t>
            </a:r>
          </a:p>
          <a:p>
            <a:pPr lvl="1"/>
            <a:r>
              <a:rPr lang="de-DE" dirty="0">
                <a:solidFill>
                  <a:schemeClr val="accent4"/>
                </a:solidFill>
              </a:rPr>
              <a:t>Ausblick auf neue Funktionen</a:t>
            </a:r>
          </a:p>
        </p:txBody>
      </p:sp>
    </p:spTree>
    <p:extLst>
      <p:ext uri="{BB962C8B-B14F-4D97-AF65-F5344CB8AC3E}">
        <p14:creationId xmlns:p14="http://schemas.microsoft.com/office/powerpoint/2010/main" val="6005157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260"/>
          <a:stretch/>
        </p:blipFill>
        <p:spPr>
          <a:xfrm>
            <a:off x="914403" y="4772241"/>
            <a:ext cx="11277598" cy="1361467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105784" y="5472961"/>
            <a:ext cx="4104708" cy="94629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  <a:alpha val="0"/>
                </a:schemeClr>
              </a:gs>
              <a:gs pos="71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1" name="Gerade Verbindung 10"/>
          <p:cNvCxnSpPr/>
          <p:nvPr/>
        </p:nvCxnSpPr>
        <p:spPr>
          <a:xfrm flipV="1">
            <a:off x="1892595" y="6365088"/>
            <a:ext cx="10299406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 flipV="1">
            <a:off x="1402433" y="6537089"/>
            <a:ext cx="1078956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/>
        </p:nvSpPr>
        <p:spPr>
          <a:xfrm>
            <a:off x="1338823" y="6268977"/>
            <a:ext cx="4104708" cy="20583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  <a:alpha val="0"/>
                </a:schemeClr>
              </a:gs>
              <a:gs pos="71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754109" y="6422995"/>
            <a:ext cx="4104708" cy="20583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  <a:alpha val="0"/>
                </a:schemeClr>
              </a:gs>
              <a:gs pos="71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754109" y="4293704"/>
            <a:ext cx="11437891" cy="2488759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Inhaltsplatzhalter 1">
            <a:extLst>
              <a:ext uri="{FF2B5EF4-FFF2-40B4-BE49-F238E27FC236}">
                <a16:creationId xmlns:a16="http://schemas.microsoft.com/office/drawing/2014/main" id="{0C735538-C8D5-7748-B0D0-9D4918C0F857}"/>
              </a:ext>
            </a:extLst>
          </p:cNvPr>
          <p:cNvSpPr txBox="1">
            <a:spLocks/>
          </p:cNvSpPr>
          <p:nvPr/>
        </p:nvSpPr>
        <p:spPr>
          <a:xfrm>
            <a:off x="754108" y="1933911"/>
            <a:ext cx="4731066" cy="329367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40000"/>
              </a:lnSpc>
              <a:spcBef>
                <a:spcPts val="0"/>
              </a:spcBef>
              <a:buClr>
                <a:schemeClr val="tx2"/>
              </a:buClr>
              <a:buFont typeface="LucidaGrande" charset="0"/>
              <a:buChar char="▸"/>
              <a:defRPr sz="22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2"/>
              </a:buClr>
              <a:buFont typeface="LucidaGrande" charset="0"/>
              <a:buChar char="▹"/>
              <a:defRPr sz="20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LucidaGrande" charset="0"/>
              <a:buChar char="▹"/>
              <a:defRPr sz="18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LucidaGrande" charset="0"/>
              <a:buChar char="▸"/>
              <a:defRPr sz="18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LucidaGrande" charset="0"/>
              <a:buChar char="▸"/>
              <a:defRPr sz="18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de-DE" sz="1400" dirty="0"/>
          </a:p>
        </p:txBody>
      </p:sp>
      <p:sp>
        <p:nvSpPr>
          <p:cNvPr id="18" name="Titel 5">
            <a:extLst>
              <a:ext uri="{FF2B5EF4-FFF2-40B4-BE49-F238E27FC236}">
                <a16:creationId xmlns:a16="http://schemas.microsoft.com/office/drawing/2014/main" id="{99F9EEC6-3376-764E-8F79-C1BA9A2CE776}"/>
              </a:ext>
            </a:extLst>
          </p:cNvPr>
          <p:cNvSpPr txBox="1">
            <a:spLocks/>
          </p:cNvSpPr>
          <p:nvPr/>
        </p:nvSpPr>
        <p:spPr>
          <a:xfrm>
            <a:off x="373671" y="365125"/>
            <a:ext cx="9280283" cy="7866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spc="300">
                <a:solidFill>
                  <a:schemeClr val="tx2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2800" dirty="0">
                <a:solidFill>
                  <a:schemeClr val="accent6"/>
                </a:solidFill>
              </a:rPr>
              <a:t>Haben Sie noch Fragen?</a:t>
            </a:r>
          </a:p>
        </p:txBody>
      </p:sp>
      <p:sp>
        <p:nvSpPr>
          <p:cNvPr id="12" name="Inhaltsplatzhalter 1">
            <a:extLst>
              <a:ext uri="{FF2B5EF4-FFF2-40B4-BE49-F238E27FC236}">
                <a16:creationId xmlns:a16="http://schemas.microsoft.com/office/drawing/2014/main" id="{3D2B3AA0-7CC9-16D7-63C7-CDD6FE9A22FD}"/>
              </a:ext>
            </a:extLst>
          </p:cNvPr>
          <p:cNvSpPr txBox="1">
            <a:spLocks/>
          </p:cNvSpPr>
          <p:nvPr/>
        </p:nvSpPr>
        <p:spPr>
          <a:xfrm>
            <a:off x="373670" y="1027266"/>
            <a:ext cx="4731066" cy="329367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40000"/>
              </a:lnSpc>
              <a:spcBef>
                <a:spcPts val="0"/>
              </a:spcBef>
              <a:buClr>
                <a:schemeClr val="tx2"/>
              </a:buClr>
              <a:buFont typeface="LucidaGrande" charset="0"/>
              <a:buChar char="▸"/>
              <a:defRPr sz="22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2"/>
              </a:buClr>
              <a:buFont typeface="LucidaGrande" charset="0"/>
              <a:buChar char="▹"/>
              <a:defRPr sz="20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LucidaGrande" charset="0"/>
              <a:buChar char="▹"/>
              <a:defRPr sz="18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LucidaGrande" charset="0"/>
              <a:buChar char="▸"/>
              <a:defRPr sz="18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LucidaGrande" charset="0"/>
              <a:buChar char="▸"/>
              <a:defRPr sz="18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/>
              <a:t>Kontakt</a:t>
            </a:r>
          </a:p>
          <a:p>
            <a:pPr lvl="1"/>
            <a:r>
              <a:rPr lang="de-DE" sz="1600" dirty="0"/>
              <a:t>Christian Meyer</a:t>
            </a:r>
            <a:br>
              <a:rPr lang="de-DE" sz="1600" dirty="0"/>
            </a:br>
            <a:r>
              <a:rPr lang="de-DE" sz="1600" dirty="0"/>
              <a:t>Bereichsleiter </a:t>
            </a:r>
            <a:r>
              <a:rPr lang="de-DE" sz="1600" dirty="0" err="1"/>
              <a:t>Collaboration</a:t>
            </a:r>
            <a:r>
              <a:rPr lang="de-DE" sz="1600" dirty="0"/>
              <a:t> Services</a:t>
            </a:r>
          </a:p>
          <a:p>
            <a:pPr marL="914400" lvl="2" indent="0">
              <a:buNone/>
            </a:pPr>
            <a:r>
              <a:rPr lang="de-DE" sz="1400" dirty="0"/>
              <a:t>E-Mail: </a:t>
            </a:r>
            <a:r>
              <a:rPr lang="de-DE" sz="1400" dirty="0" err="1"/>
              <a:t>cmeyer@dfn.de</a:t>
            </a:r>
            <a:br>
              <a:rPr lang="de-DE" sz="1400" dirty="0"/>
            </a:br>
            <a:r>
              <a:rPr lang="de-DE" sz="1400" dirty="0"/>
              <a:t>Telefon: 030 884299-</a:t>
            </a:r>
            <a:r>
              <a:rPr lang="is-IS" sz="1400" dirty="0"/>
              <a:t>363</a:t>
            </a:r>
            <a:br>
              <a:rPr lang="de-DE" sz="1400" dirty="0"/>
            </a:br>
            <a:r>
              <a:rPr lang="de-DE" sz="1400" dirty="0"/>
              <a:t> </a:t>
            </a:r>
            <a:br>
              <a:rPr lang="de-DE" sz="1400" dirty="0"/>
            </a:br>
            <a:r>
              <a:rPr lang="de-DE" sz="1400" dirty="0"/>
              <a:t>Anschrift:</a:t>
            </a:r>
            <a:br>
              <a:rPr lang="de-DE" sz="1400" dirty="0"/>
            </a:br>
            <a:r>
              <a:rPr lang="de-DE" sz="1400" dirty="0"/>
              <a:t>DFN-Verein, Geschäftsstelle </a:t>
            </a:r>
            <a:br>
              <a:rPr lang="de-DE" sz="1400" dirty="0"/>
            </a:br>
            <a:r>
              <a:rPr lang="de-DE" sz="1400" dirty="0"/>
              <a:t>Alexanderplatz1</a:t>
            </a:r>
            <a:br>
              <a:rPr lang="de-DE" sz="1400" dirty="0"/>
            </a:br>
            <a:r>
              <a:rPr lang="de-DE" sz="1400" dirty="0"/>
              <a:t>10178 Berlin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B299D938-5831-08A9-1779-48A39A2003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84" r="28418" b="26997"/>
          <a:stretch/>
        </p:blipFill>
        <p:spPr>
          <a:xfrm>
            <a:off x="1402433" y="3861927"/>
            <a:ext cx="1565329" cy="215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236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C621802-3B58-9343-1DBC-47303F16A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671" y="1343295"/>
            <a:ext cx="4731066" cy="786667"/>
          </a:xfrm>
        </p:spPr>
        <p:txBody>
          <a:bodyPr/>
          <a:lstStyle/>
          <a:p>
            <a:r>
              <a:rPr lang="de-DE" dirty="0"/>
              <a:t>Verstärkung im Team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1DE553E-08F5-E6A0-EAA1-94ABB6A13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28.03.2023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8E193E6-7FBE-B6B4-D26C-DCF6F6E6A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Neues zu DFNconf und DFNFernsprechen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9949466-762C-9701-2F7F-4E8E3693A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A07A-BF59-6644-AD3B-2E3DF0E31C5F}" type="slidenum">
              <a:rPr lang="de-DE" smtClean="0"/>
              <a:t>4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68BCD222-997B-6766-C4BC-ADA293D48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Bevor es losgeht</a:t>
            </a:r>
          </a:p>
        </p:txBody>
      </p:sp>
      <p:sp>
        <p:nvSpPr>
          <p:cNvPr id="7" name="Inhaltsplatzhalter 1">
            <a:extLst>
              <a:ext uri="{FF2B5EF4-FFF2-40B4-BE49-F238E27FC236}">
                <a16:creationId xmlns:a16="http://schemas.microsoft.com/office/drawing/2014/main" id="{C593341E-4C38-A93A-521C-77D3697A6565}"/>
              </a:ext>
            </a:extLst>
          </p:cNvPr>
          <p:cNvSpPr txBox="1">
            <a:spLocks/>
          </p:cNvSpPr>
          <p:nvPr/>
        </p:nvSpPr>
        <p:spPr>
          <a:xfrm>
            <a:off x="6554322" y="2562630"/>
            <a:ext cx="4731066" cy="329367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40000"/>
              </a:lnSpc>
              <a:spcBef>
                <a:spcPts val="0"/>
              </a:spcBef>
              <a:buClr>
                <a:schemeClr val="tx2"/>
              </a:buClr>
              <a:buFont typeface="LucidaGrande" charset="0"/>
              <a:buChar char="▸"/>
              <a:defRPr sz="22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2"/>
              </a:buClr>
              <a:buFont typeface="LucidaGrande" charset="0"/>
              <a:buChar char="▹"/>
              <a:defRPr sz="20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LucidaGrande" charset="0"/>
              <a:buChar char="▹"/>
              <a:defRPr sz="18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LucidaGrande" charset="0"/>
              <a:buChar char="▸"/>
              <a:defRPr sz="18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LucidaGrande" charset="0"/>
              <a:buChar char="▸"/>
              <a:defRPr sz="18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 dirty="0"/>
              <a:t>Katrin </a:t>
            </a:r>
            <a:r>
              <a:rPr lang="de-DE" b="1" dirty="0" err="1"/>
              <a:t>Rodde</a:t>
            </a:r>
            <a:endParaRPr lang="de-DE" b="1" dirty="0"/>
          </a:p>
          <a:p>
            <a:pPr marL="914400" lvl="2" indent="0">
              <a:buNone/>
            </a:pPr>
            <a:r>
              <a:rPr lang="de-DE" sz="1400" dirty="0"/>
              <a:t>E-Mail: </a:t>
            </a:r>
            <a:r>
              <a:rPr lang="de-DE" sz="1400" dirty="0" err="1"/>
              <a:t>rodde@dfn.de</a:t>
            </a:r>
            <a:br>
              <a:rPr lang="de-DE" sz="1400" dirty="0"/>
            </a:br>
            <a:r>
              <a:rPr lang="de-DE" sz="1400" dirty="0"/>
              <a:t>Telefon: 0049 30 884299-</a:t>
            </a:r>
            <a:r>
              <a:rPr lang="is-IS" sz="1400" dirty="0"/>
              <a:t>359</a:t>
            </a:r>
            <a:br>
              <a:rPr lang="de-DE" sz="1400" dirty="0"/>
            </a:br>
            <a:r>
              <a:rPr lang="de-DE" sz="1400" dirty="0"/>
              <a:t> </a:t>
            </a:r>
            <a:br>
              <a:rPr lang="de-DE" sz="1400" dirty="0"/>
            </a:br>
            <a:r>
              <a:rPr lang="de-DE" sz="1400" dirty="0"/>
              <a:t>Anschrift:</a:t>
            </a:r>
            <a:br>
              <a:rPr lang="de-DE" sz="1400" dirty="0"/>
            </a:br>
            <a:r>
              <a:rPr lang="de-DE" sz="1400" dirty="0"/>
              <a:t>DFN-Verein, Geschäftsstelle </a:t>
            </a:r>
            <a:br>
              <a:rPr lang="de-DE" sz="1400" dirty="0"/>
            </a:br>
            <a:r>
              <a:rPr lang="de-DE" sz="1400" dirty="0"/>
              <a:t>Alexanderplatz1</a:t>
            </a:r>
            <a:br>
              <a:rPr lang="de-DE" sz="1400" dirty="0"/>
            </a:br>
            <a:r>
              <a:rPr lang="de-DE" sz="1400" dirty="0"/>
              <a:t>10178 Berlin</a:t>
            </a:r>
          </a:p>
        </p:txBody>
      </p:sp>
      <p:sp>
        <p:nvSpPr>
          <p:cNvPr id="8" name="Inhaltsplatzhalter 1">
            <a:extLst>
              <a:ext uri="{FF2B5EF4-FFF2-40B4-BE49-F238E27FC236}">
                <a16:creationId xmlns:a16="http://schemas.microsoft.com/office/drawing/2014/main" id="{36EBCA80-777A-CDC0-8CB9-C190317825A9}"/>
              </a:ext>
            </a:extLst>
          </p:cNvPr>
          <p:cNvSpPr txBox="1">
            <a:spLocks/>
          </p:cNvSpPr>
          <p:nvPr/>
        </p:nvSpPr>
        <p:spPr>
          <a:xfrm>
            <a:off x="1517205" y="2562631"/>
            <a:ext cx="4731066" cy="329367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40000"/>
              </a:lnSpc>
              <a:spcBef>
                <a:spcPts val="0"/>
              </a:spcBef>
              <a:buClr>
                <a:schemeClr val="tx2"/>
              </a:buClr>
              <a:buFont typeface="LucidaGrande" charset="0"/>
              <a:buChar char="▸"/>
              <a:defRPr sz="22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2"/>
              </a:buClr>
              <a:buFont typeface="LucidaGrande" charset="0"/>
              <a:buChar char="▹"/>
              <a:defRPr sz="20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LucidaGrande" charset="0"/>
              <a:buChar char="▹"/>
              <a:defRPr sz="18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LucidaGrande" charset="0"/>
              <a:buChar char="▸"/>
              <a:defRPr sz="18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LucidaGrande" charset="0"/>
              <a:buChar char="▸"/>
              <a:defRPr sz="18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 dirty="0"/>
              <a:t>Barbara </a:t>
            </a:r>
            <a:r>
              <a:rPr lang="de-DE" b="1" dirty="0" err="1"/>
              <a:t>Austein</a:t>
            </a:r>
            <a:r>
              <a:rPr lang="de-DE" b="1" dirty="0"/>
              <a:t>-Sylla</a:t>
            </a:r>
          </a:p>
          <a:p>
            <a:pPr marL="914400" lvl="2" indent="0">
              <a:buNone/>
            </a:pPr>
            <a:r>
              <a:rPr lang="de-DE" sz="1400" dirty="0"/>
              <a:t>E-Mail: </a:t>
            </a:r>
            <a:r>
              <a:rPr lang="de-DE" sz="1400" dirty="0" err="1"/>
              <a:t>austein@dfn.de</a:t>
            </a:r>
            <a:br>
              <a:rPr lang="de-DE" sz="1400" dirty="0"/>
            </a:br>
            <a:r>
              <a:rPr lang="de-DE" sz="1400" dirty="0"/>
              <a:t>Telefon: 0049 30 884299-</a:t>
            </a:r>
            <a:r>
              <a:rPr lang="is-IS" sz="1400" dirty="0"/>
              <a:t>358</a:t>
            </a:r>
            <a:br>
              <a:rPr lang="de-DE" sz="1400" dirty="0"/>
            </a:br>
            <a:r>
              <a:rPr lang="de-DE" sz="1400" dirty="0"/>
              <a:t> </a:t>
            </a:r>
            <a:br>
              <a:rPr lang="de-DE" sz="1400" dirty="0"/>
            </a:br>
            <a:r>
              <a:rPr lang="de-DE" sz="1400" dirty="0"/>
              <a:t>Anschrift:</a:t>
            </a:r>
            <a:br>
              <a:rPr lang="de-DE" sz="1400" dirty="0"/>
            </a:br>
            <a:r>
              <a:rPr lang="de-DE" sz="1400" dirty="0"/>
              <a:t>DFN-Verein, Geschäftsstelle </a:t>
            </a:r>
            <a:br>
              <a:rPr lang="de-DE" sz="1400" dirty="0"/>
            </a:br>
            <a:r>
              <a:rPr lang="de-DE" sz="1400" dirty="0"/>
              <a:t>Alexanderplatz1</a:t>
            </a:r>
            <a:br>
              <a:rPr lang="de-DE" sz="1400" dirty="0"/>
            </a:br>
            <a:r>
              <a:rPr lang="de-DE" sz="1400" dirty="0"/>
              <a:t>10178 Berlin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D5D9C19-C848-2C12-5C9E-1DCD06DCE514}"/>
              </a:ext>
            </a:extLst>
          </p:cNvPr>
          <p:cNvSpPr txBox="1"/>
          <p:nvPr/>
        </p:nvSpPr>
        <p:spPr>
          <a:xfrm>
            <a:off x="5229101" y="1001692"/>
            <a:ext cx="1733798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7800" b="0" i="0" dirty="0">
                <a:solidFill>
                  <a:srgbClr val="333333"/>
                </a:solidFill>
                <a:effectLst/>
                <a:latin typeface="Segoe UI Emoji" panose="020F0502020204030204" pitchFamily="34" charset="0"/>
              </a:rPr>
              <a:t>🎉</a:t>
            </a:r>
            <a:endParaRPr lang="de-DE" sz="7800" dirty="0"/>
          </a:p>
        </p:txBody>
      </p:sp>
    </p:spTree>
    <p:extLst>
      <p:ext uri="{BB962C8B-B14F-4D97-AF65-F5344CB8AC3E}">
        <p14:creationId xmlns:p14="http://schemas.microsoft.com/office/powerpoint/2010/main" val="2829227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DFNconf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497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2E71F27-5A31-9044-1396-F36FD7235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ist </a:t>
            </a:r>
            <a:r>
              <a:rPr lang="de-DE" dirty="0" err="1"/>
              <a:t>DFNconf</a:t>
            </a:r>
            <a:r>
              <a:rPr lang="de-DE" dirty="0"/>
              <a:t>?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A1F213B-EB40-C8CD-565A-9750F14D29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b="1" dirty="0">
                <a:solidFill>
                  <a:schemeClr val="tx1"/>
                </a:solidFill>
              </a:rPr>
              <a:t>In DFN-Rechenzentren betriebene Dienste </a:t>
            </a:r>
            <a:r>
              <a:rPr lang="de-DE" dirty="0">
                <a:solidFill>
                  <a:schemeClr val="tx1"/>
                </a:solidFill>
              </a:rPr>
              <a:t>für Web- und Videokonferenzen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C1AFEBA-EFEC-282C-6B73-C141DAFC1D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3672" y="2189436"/>
            <a:ext cx="5580000" cy="938888"/>
          </a:xfrm>
        </p:spPr>
        <p:txBody>
          <a:bodyPr>
            <a:normAutofit/>
          </a:bodyPr>
          <a:lstStyle/>
          <a:p>
            <a:r>
              <a:rPr lang="de-DE" sz="1800" dirty="0" err="1"/>
              <a:t>DFNVideokonferenz</a:t>
            </a:r>
            <a:r>
              <a:rPr lang="de-DE" sz="1800" dirty="0"/>
              <a:t> mit </a:t>
            </a:r>
            <a:r>
              <a:rPr lang="de-DE" sz="1800" b="1" dirty="0" err="1">
                <a:solidFill>
                  <a:srgbClr val="85BC41"/>
                </a:solidFill>
              </a:rPr>
              <a:t>Pexip</a:t>
            </a:r>
            <a:endParaRPr lang="de-DE" sz="1800" b="1" dirty="0">
              <a:solidFill>
                <a:srgbClr val="85BC41"/>
              </a:solidFill>
            </a:endParaRPr>
          </a:p>
          <a:p>
            <a:r>
              <a:rPr lang="de-DE" sz="1800" dirty="0" err="1"/>
              <a:t>DFNWebkonferenz</a:t>
            </a:r>
            <a:r>
              <a:rPr lang="de-DE" sz="1800" dirty="0"/>
              <a:t> mit </a:t>
            </a:r>
            <a:r>
              <a:rPr lang="de-DE" sz="1800" b="1" dirty="0">
                <a:solidFill>
                  <a:srgbClr val="0084BF"/>
                </a:solidFill>
              </a:rPr>
              <a:t>Adobe Connect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BF91B4E-EC42-29A5-5F81-E7EDC59BBF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b="1" dirty="0">
                <a:solidFill>
                  <a:schemeClr val="tx1"/>
                </a:solidFill>
              </a:rPr>
              <a:t>Rahmenverträge für </a:t>
            </a:r>
            <a:r>
              <a:rPr lang="de-DE" b="1" dirty="0" err="1">
                <a:solidFill>
                  <a:schemeClr val="tx1"/>
                </a:solidFill>
              </a:rPr>
              <a:t>cloud</a:t>
            </a:r>
            <a:r>
              <a:rPr lang="de-DE" b="1" dirty="0">
                <a:solidFill>
                  <a:schemeClr val="tx1"/>
                </a:solidFill>
              </a:rPr>
              <a:t>-basierte </a:t>
            </a:r>
            <a:br>
              <a:rPr lang="de-DE" b="1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Web- und Videokonferenzprodukte</a:t>
            </a:r>
          </a:p>
        </p:txBody>
      </p:sp>
      <p:pic>
        <p:nvPicPr>
          <p:cNvPr id="27" name="Inhaltsplatzhalter 26">
            <a:extLst>
              <a:ext uri="{FF2B5EF4-FFF2-40B4-BE49-F238E27FC236}">
                <a16:creationId xmlns:a16="http://schemas.microsoft.com/office/drawing/2014/main" id="{959771E0-C8F7-5120-6910-258EE35F81A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144191" y="2139405"/>
            <a:ext cx="5579997" cy="3622286"/>
          </a:xfrm>
        </p:spPr>
      </p:pic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E91F2632-34DC-8595-9337-F361F59050C9}"/>
              </a:ext>
            </a:extLst>
          </p:cNvPr>
          <p:cNvGrpSpPr/>
          <p:nvPr/>
        </p:nvGrpSpPr>
        <p:grpSpPr>
          <a:xfrm>
            <a:off x="1477342" y="3209051"/>
            <a:ext cx="3022138" cy="2987695"/>
            <a:chOff x="3655635" y="996289"/>
            <a:chExt cx="4576077" cy="4487767"/>
          </a:xfrm>
        </p:grpSpPr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69BFDB86-6A57-6ACD-A4AD-9D5E42CD61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5799" y="996289"/>
              <a:ext cx="1194215" cy="1266156"/>
            </a:xfrm>
            <a:prstGeom prst="rect">
              <a:avLst/>
            </a:prstGeom>
          </p:spPr>
        </p:pic>
        <p:cxnSp>
          <p:nvCxnSpPr>
            <p:cNvPr id="11" name="Gerade Verbindung 10">
              <a:extLst>
                <a:ext uri="{FF2B5EF4-FFF2-40B4-BE49-F238E27FC236}">
                  <a16:creationId xmlns:a16="http://schemas.microsoft.com/office/drawing/2014/main" id="{B28FD545-D33A-54CC-510B-13694D17710C}"/>
                </a:ext>
              </a:extLst>
            </p:cNvPr>
            <p:cNvCxnSpPr>
              <a:cxnSpLocks/>
            </p:cNvCxnSpPr>
            <p:nvPr/>
          </p:nvCxnSpPr>
          <p:spPr>
            <a:xfrm>
              <a:off x="3655635" y="2530221"/>
              <a:ext cx="4576077" cy="0"/>
            </a:xfrm>
            <a:prstGeom prst="line">
              <a:avLst/>
            </a:prstGeom>
            <a:ln>
              <a:solidFill>
                <a:schemeClr val="accent5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Abgerundetes Rechteck 11">
              <a:extLst>
                <a:ext uri="{FF2B5EF4-FFF2-40B4-BE49-F238E27FC236}">
                  <a16:creationId xmlns:a16="http://schemas.microsoft.com/office/drawing/2014/main" id="{C4502172-9568-A4C7-7A18-1D25FE5CB2F2}"/>
                </a:ext>
              </a:extLst>
            </p:cNvPr>
            <p:cNvSpPr/>
            <p:nvPr/>
          </p:nvSpPr>
          <p:spPr>
            <a:xfrm>
              <a:off x="4033564" y="3425215"/>
              <a:ext cx="3371461" cy="573776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Portal</a:t>
              </a:r>
            </a:p>
          </p:txBody>
        </p:sp>
        <p:cxnSp>
          <p:nvCxnSpPr>
            <p:cNvPr id="13" name="Gerade Verbindung 12">
              <a:extLst>
                <a:ext uri="{FF2B5EF4-FFF2-40B4-BE49-F238E27FC236}">
                  <a16:creationId xmlns:a16="http://schemas.microsoft.com/office/drawing/2014/main" id="{DE4BD303-554C-19D2-A5DB-FAE8C12B2E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05025" y="3729931"/>
              <a:ext cx="181304" cy="0"/>
            </a:xfrm>
            <a:prstGeom prst="line">
              <a:avLst/>
            </a:prstGeom>
            <a:ln w="25400" cmpd="sng">
              <a:solidFill>
                <a:schemeClr val="bg2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Abgerundetes Rechteck 13">
              <a:extLst>
                <a:ext uri="{FF2B5EF4-FFF2-40B4-BE49-F238E27FC236}">
                  <a16:creationId xmlns:a16="http://schemas.microsoft.com/office/drawing/2014/main" id="{7F036BF4-9531-BDD4-04DC-951BF32FFC64}"/>
                </a:ext>
              </a:extLst>
            </p:cNvPr>
            <p:cNvSpPr/>
            <p:nvPr/>
          </p:nvSpPr>
          <p:spPr>
            <a:xfrm>
              <a:off x="5907923" y="4591876"/>
              <a:ext cx="1871443" cy="89218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Adobe Connect</a:t>
              </a:r>
              <a:endParaRPr lang="de-DE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5" name="Abgerundetes Rechteck 14">
              <a:extLst>
                <a:ext uri="{FF2B5EF4-FFF2-40B4-BE49-F238E27FC236}">
                  <a16:creationId xmlns:a16="http://schemas.microsoft.com/office/drawing/2014/main" id="{4E034137-5D60-17B1-722D-FD5747341D22}"/>
                </a:ext>
              </a:extLst>
            </p:cNvPr>
            <p:cNvSpPr/>
            <p:nvPr/>
          </p:nvSpPr>
          <p:spPr>
            <a:xfrm>
              <a:off x="3944690" y="4591876"/>
              <a:ext cx="1871443" cy="892180"/>
            </a:xfrm>
            <a:prstGeom prst="roundRect">
              <a:avLst/>
            </a:prstGeom>
            <a:solidFill>
              <a:srgbClr val="85BC41"/>
            </a:solidFill>
            <a:ln w="19050" cmpd="sng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b="1" dirty="0" err="1">
                  <a:solidFill>
                    <a:schemeClr val="bg1">
                      <a:lumMod val="95000"/>
                    </a:schemeClr>
                  </a:solidFill>
                  <a:latin typeface="Verdana" charset="0"/>
                  <a:ea typeface="Verdana" charset="0"/>
                  <a:cs typeface="Verdana" charset="0"/>
                </a:rPr>
                <a:t>Pexip</a:t>
              </a:r>
              <a:endParaRPr lang="de-DE" sz="1600" b="1" dirty="0">
                <a:solidFill>
                  <a:schemeClr val="bg1">
                    <a:lumMod val="95000"/>
                  </a:schemeClr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pic>
          <p:nvPicPr>
            <p:cNvPr id="16" name="Bild 45">
              <a:extLst>
                <a:ext uri="{FF2B5EF4-FFF2-40B4-BE49-F238E27FC236}">
                  <a16:creationId xmlns:a16="http://schemas.microsoft.com/office/drawing/2014/main" id="{67BC25CD-6B73-EFC7-8639-9E538EA09C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578" y="3269210"/>
              <a:ext cx="629133" cy="839794"/>
            </a:xfrm>
            <a:prstGeom prst="rect">
              <a:avLst/>
            </a:prstGeom>
            <a:noFill/>
          </p:spPr>
        </p:pic>
        <p:cxnSp>
          <p:nvCxnSpPr>
            <p:cNvPr id="17" name="Gerade Verbindung 16">
              <a:extLst>
                <a:ext uri="{FF2B5EF4-FFF2-40B4-BE49-F238E27FC236}">
                  <a16:creationId xmlns:a16="http://schemas.microsoft.com/office/drawing/2014/main" id="{9148A281-0F59-D566-D4C5-49F3539C151B}"/>
                </a:ext>
              </a:extLst>
            </p:cNvPr>
            <p:cNvCxnSpPr/>
            <p:nvPr/>
          </p:nvCxnSpPr>
          <p:spPr>
            <a:xfrm flipH="1">
              <a:off x="5719295" y="3249922"/>
              <a:ext cx="0" cy="164660"/>
            </a:xfrm>
            <a:prstGeom prst="line">
              <a:avLst/>
            </a:prstGeom>
            <a:ln w="25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Abgerundetes Rechteck 17">
              <a:extLst>
                <a:ext uri="{FF2B5EF4-FFF2-40B4-BE49-F238E27FC236}">
                  <a16:creationId xmlns:a16="http://schemas.microsoft.com/office/drawing/2014/main" id="{7C9C75AE-7FAC-CEEF-57FD-622106F940CC}"/>
                </a:ext>
              </a:extLst>
            </p:cNvPr>
            <p:cNvSpPr/>
            <p:nvPr/>
          </p:nvSpPr>
          <p:spPr>
            <a:xfrm>
              <a:off x="4033564" y="2677590"/>
              <a:ext cx="3371461" cy="573776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Login über AAI</a:t>
              </a:r>
            </a:p>
          </p:txBody>
        </p:sp>
        <p:cxnSp>
          <p:nvCxnSpPr>
            <p:cNvPr id="19" name="Gerade Verbindung 18">
              <a:extLst>
                <a:ext uri="{FF2B5EF4-FFF2-40B4-BE49-F238E27FC236}">
                  <a16:creationId xmlns:a16="http://schemas.microsoft.com/office/drawing/2014/main" id="{093F25EC-ABC2-1F2F-AB73-11AFCB91B1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55635" y="4331931"/>
              <a:ext cx="4576077" cy="583"/>
            </a:xfrm>
            <a:prstGeom prst="line">
              <a:avLst/>
            </a:prstGeom>
            <a:ln>
              <a:solidFill>
                <a:schemeClr val="accent5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Bild 570">
              <a:extLst>
                <a:ext uri="{FF2B5EF4-FFF2-40B4-BE49-F238E27FC236}">
                  <a16:creationId xmlns:a16="http://schemas.microsoft.com/office/drawing/2014/main" id="{F88B6102-CD93-865F-F600-FF939BCA98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577282" y="1369974"/>
              <a:ext cx="1009047" cy="589766"/>
            </a:xfrm>
            <a:prstGeom prst="rect">
              <a:avLst/>
            </a:prstGeom>
          </p:spPr>
        </p:pic>
        <p:pic>
          <p:nvPicPr>
            <p:cNvPr id="21" name="Bild 572">
              <a:extLst>
                <a:ext uri="{FF2B5EF4-FFF2-40B4-BE49-F238E27FC236}">
                  <a16:creationId xmlns:a16="http://schemas.microsoft.com/office/drawing/2014/main" id="{D75F1D14-C935-17FE-F24B-5787C859B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707275" y="1323023"/>
              <a:ext cx="420273" cy="601241"/>
            </a:xfrm>
            <a:prstGeom prst="rect">
              <a:avLst/>
            </a:prstGeom>
          </p:spPr>
        </p:pic>
        <p:pic>
          <p:nvPicPr>
            <p:cNvPr id="22" name="Bild 583">
              <a:extLst>
                <a:ext uri="{FF2B5EF4-FFF2-40B4-BE49-F238E27FC236}">
                  <a16:creationId xmlns:a16="http://schemas.microsoft.com/office/drawing/2014/main" id="{7A300800-785A-FFBE-C2DA-4EBEE3C03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2070" y="1778313"/>
              <a:ext cx="730143" cy="477969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8CB44049-D66F-9CC9-C780-C0A775D8C2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b="54135"/>
            <a:stretch/>
          </p:blipFill>
          <p:spPr>
            <a:xfrm>
              <a:off x="6279701" y="1524137"/>
              <a:ext cx="1125324" cy="746142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4840BB45-FE43-C838-3347-478E5FCE0F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b="13405"/>
            <a:stretch/>
          </p:blipFill>
          <p:spPr>
            <a:xfrm>
              <a:off x="5816132" y="1546968"/>
              <a:ext cx="345548" cy="634188"/>
            </a:xfrm>
            <a:prstGeom prst="rect">
              <a:avLst/>
            </a:prstGeom>
          </p:spPr>
        </p:pic>
      </p:grpSp>
      <p:pic>
        <p:nvPicPr>
          <p:cNvPr id="28" name="Grafik 27">
            <a:extLst>
              <a:ext uri="{FF2B5EF4-FFF2-40B4-BE49-F238E27FC236}">
                <a16:creationId xmlns:a16="http://schemas.microsoft.com/office/drawing/2014/main" id="{D339961A-CDE0-0895-ED3D-B910FD36C01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4379" t="13969" b="17250"/>
          <a:stretch/>
        </p:blipFill>
        <p:spPr>
          <a:xfrm>
            <a:off x="9584223" y="3362893"/>
            <a:ext cx="1318346" cy="392400"/>
          </a:xfrm>
          <a:prstGeom prst="rect">
            <a:avLst/>
          </a:prstGeom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4C643FC6-9454-4EF8-39A9-A1580BFA0B97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191" t="5966"/>
          <a:stretch/>
        </p:blipFill>
        <p:spPr>
          <a:xfrm>
            <a:off x="7605141" y="3861212"/>
            <a:ext cx="1319315" cy="414175"/>
          </a:xfrm>
          <a:prstGeom prst="rect">
            <a:avLst/>
          </a:prstGeom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Picture 2" descr="Webinar logo">
            <a:extLst>
              <a:ext uri="{FF2B5EF4-FFF2-40B4-BE49-F238E27FC236}">
                <a16:creationId xmlns:a16="http://schemas.microsoft.com/office/drawing/2014/main" id="{89C58BD7-EED3-0117-6E10-04C57E5277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24" b="24505"/>
          <a:stretch/>
        </p:blipFill>
        <p:spPr bwMode="auto">
          <a:xfrm>
            <a:off x="9021102" y="4685972"/>
            <a:ext cx="1231281" cy="41936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1654683F-A23F-215E-B846-A77620B42B71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18124" b="18517"/>
          <a:stretch/>
        </p:blipFill>
        <p:spPr>
          <a:xfrm>
            <a:off x="8545819" y="2572857"/>
            <a:ext cx="2046038" cy="410400"/>
          </a:xfrm>
          <a:prstGeom prst="rect">
            <a:avLst/>
          </a:prstGeom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8899B796-55EF-E031-A5F2-E067999E9DF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00266" y="4008751"/>
            <a:ext cx="1886260" cy="410400"/>
          </a:xfrm>
          <a:prstGeom prst="rect">
            <a:avLst/>
          </a:prstGeom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229E5C0F-7A60-FB35-F49E-85A567625FA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87864" y="4519357"/>
            <a:ext cx="1557955" cy="410674"/>
          </a:xfrm>
          <a:prstGeom prst="rect">
            <a:avLst/>
          </a:prstGeom>
          <a:ln w="12700">
            <a:solidFill>
              <a:srgbClr val="006DA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6" name="Datumsplatzhalter 35">
            <a:extLst>
              <a:ext uri="{FF2B5EF4-FFF2-40B4-BE49-F238E27FC236}">
                <a16:creationId xmlns:a16="http://schemas.microsoft.com/office/drawing/2014/main" id="{CA17BBB0-EFF1-38C6-7A09-54A157850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28.03.2023</a:t>
            </a:r>
            <a:endParaRPr lang="de-DE" dirty="0"/>
          </a:p>
        </p:txBody>
      </p:sp>
      <p:sp>
        <p:nvSpPr>
          <p:cNvPr id="37" name="Fußzeilenplatzhalter 36">
            <a:extLst>
              <a:ext uri="{FF2B5EF4-FFF2-40B4-BE49-F238E27FC236}">
                <a16:creationId xmlns:a16="http://schemas.microsoft.com/office/drawing/2014/main" id="{892B1ECB-7871-A7D5-2C33-E5E400FE5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Neues zu DFNconf und DFNFernsprechen</a:t>
            </a:r>
            <a:endParaRPr lang="de-DE" dirty="0"/>
          </a:p>
        </p:txBody>
      </p:sp>
      <p:sp>
        <p:nvSpPr>
          <p:cNvPr id="38" name="Foliennummernplatzhalter 37">
            <a:extLst>
              <a:ext uri="{FF2B5EF4-FFF2-40B4-BE49-F238E27FC236}">
                <a16:creationId xmlns:a16="http://schemas.microsoft.com/office/drawing/2014/main" id="{ED6736B0-2E8F-F77A-B8E7-7397D4D1F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A07A-BF59-6644-AD3B-2E3DF0E31C5F}" type="slidenum">
              <a:rPr lang="de-DE" smtClean="0"/>
              <a:t>6</a:t>
            </a:fld>
            <a:endParaRPr lang="de-DE"/>
          </a:p>
        </p:txBody>
      </p:sp>
      <p:pic>
        <p:nvPicPr>
          <p:cNvPr id="2" name="Grafik 8">
            <a:extLst>
              <a:ext uri="{FF2B5EF4-FFF2-40B4-BE49-F238E27FC236}">
                <a16:creationId xmlns:a16="http://schemas.microsoft.com/office/drawing/2014/main" id="{DE5F63EA-C27C-B6FE-11FD-6E948B71C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966" y="3209627"/>
            <a:ext cx="2074758" cy="392112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40353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8895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0233BBAF-F67F-784B-B512-4A58B42EF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Web- und Videokonferenzdienste</a:t>
            </a:r>
          </a:p>
        </p:txBody>
      </p:sp>
    </p:spTree>
    <p:extLst>
      <p:ext uri="{BB962C8B-B14F-4D97-AF65-F5344CB8AC3E}">
        <p14:creationId xmlns:p14="http://schemas.microsoft.com/office/powerpoint/2010/main" val="1972045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D547BBE-03BE-4948-AF89-C6A49A2DE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28.03.2023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35AEDCC-45E4-494A-B052-4792691BC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Neues zu DFNconf und DFNFernsprechen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0C41263-1735-5D41-BDCB-C80F84EF1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A07A-BF59-6644-AD3B-2E3DF0E31C5F}" type="slidenum">
              <a:rPr lang="de-DE" smtClean="0"/>
              <a:t>8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03BB8A6-D9AA-3D40-9B0C-B88EF85F8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Anzahl durchgeführter Meetings</a:t>
            </a:r>
          </a:p>
        </p:txBody>
      </p:sp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1E1C5316-0629-A643-BD25-CBFDB3670B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198704"/>
              </p:ext>
            </p:extLst>
          </p:nvPr>
        </p:nvGraphicFramePr>
        <p:xfrm>
          <a:off x="373671" y="1151792"/>
          <a:ext cx="10378996" cy="5011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408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1C53EBB-FD90-084E-9D07-8C3D411CD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28.03.2023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69FF9E2-36BC-C740-8D28-0C277FDF9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Neues zu DFNconf und DFNFernsprechen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A2E91AB-004F-A746-AC6F-90C2A4A16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A07A-BF59-6644-AD3B-2E3DF0E31C5F}" type="slidenum">
              <a:rPr lang="de-DE" smtClean="0"/>
              <a:t>9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26776D3D-B604-A44C-B112-76DCCC4AE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Update </a:t>
            </a:r>
            <a:r>
              <a:rPr lang="de-DE" dirty="0" err="1"/>
              <a:t>DFNVideokonferenz</a:t>
            </a:r>
            <a:r>
              <a:rPr lang="de-DE" dirty="0"/>
              <a:t> (</a:t>
            </a:r>
            <a:r>
              <a:rPr lang="de-DE" dirty="0" err="1"/>
              <a:t>Pexip</a:t>
            </a:r>
            <a:r>
              <a:rPr lang="de-DE" dirty="0"/>
              <a:t>)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E5B270E-5DB7-114B-830B-CAF65A90D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671" y="1343294"/>
            <a:ext cx="5112989" cy="4765405"/>
          </a:xfrm>
        </p:spPr>
        <p:txBody>
          <a:bodyPr numCol="1">
            <a:normAutofit lnSpcReduction="10000"/>
          </a:bodyPr>
          <a:lstStyle/>
          <a:p>
            <a:pPr marL="0" indent="0">
              <a:buNone/>
            </a:pPr>
            <a:r>
              <a:rPr lang="de-DE" b="1" dirty="0">
                <a:solidFill>
                  <a:schemeClr val="tx1"/>
                </a:solidFill>
              </a:rPr>
              <a:t>Aktuell V31</a:t>
            </a:r>
          </a:p>
          <a:p>
            <a:r>
              <a:rPr lang="de-DE" dirty="0">
                <a:solidFill>
                  <a:schemeClr val="tx1"/>
                </a:solidFill>
              </a:rPr>
              <a:t>Entwicklungszyklus bleibt quartalsweise</a:t>
            </a:r>
          </a:p>
          <a:p>
            <a:pPr lvl="1"/>
            <a:r>
              <a:rPr lang="de-DE" dirty="0">
                <a:solidFill>
                  <a:schemeClr val="tx1"/>
                </a:solidFill>
              </a:rPr>
              <a:t>zwei neue Versionen seit 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letzter BT</a:t>
            </a:r>
          </a:p>
          <a:p>
            <a:r>
              <a:rPr lang="de-DE" dirty="0">
                <a:solidFill>
                  <a:schemeClr val="tx1"/>
                </a:solidFill>
              </a:rPr>
              <a:t>Was ist neu?</a:t>
            </a:r>
          </a:p>
          <a:p>
            <a:pPr lvl="1"/>
            <a:r>
              <a:rPr lang="de-DE" dirty="0"/>
              <a:t>Neues Webinterface </a:t>
            </a:r>
            <a:br>
              <a:rPr lang="de-DE" dirty="0"/>
            </a:br>
            <a:r>
              <a:rPr lang="de-DE" dirty="0"/>
              <a:t>„</a:t>
            </a:r>
            <a:r>
              <a:rPr lang="de-DE" dirty="0" err="1"/>
              <a:t>Pexip</a:t>
            </a:r>
            <a:r>
              <a:rPr lang="de-DE" dirty="0"/>
              <a:t> Connect </a:t>
            </a:r>
            <a:r>
              <a:rPr lang="de-DE" dirty="0" err="1"/>
              <a:t>for</a:t>
            </a:r>
            <a:r>
              <a:rPr lang="de-DE" dirty="0"/>
              <a:t> Web 3.0“ </a:t>
            </a:r>
            <a:br>
              <a:rPr lang="de-DE" dirty="0"/>
            </a:br>
            <a:r>
              <a:rPr lang="de-DE" dirty="0"/>
              <a:t>(Technology Preview)</a:t>
            </a:r>
          </a:p>
          <a:p>
            <a:pPr lvl="1"/>
            <a:r>
              <a:rPr lang="de-DE" dirty="0"/>
              <a:t>Multiscreen </a:t>
            </a:r>
            <a:br>
              <a:rPr lang="de-DE" dirty="0"/>
            </a:br>
            <a:r>
              <a:rPr lang="de-DE" dirty="0" err="1"/>
              <a:t>participant</a:t>
            </a:r>
            <a:r>
              <a:rPr lang="de-DE" dirty="0"/>
              <a:t> </a:t>
            </a:r>
            <a:r>
              <a:rPr lang="de-DE" dirty="0" err="1"/>
              <a:t>display</a:t>
            </a:r>
            <a:endParaRPr lang="de-DE" dirty="0"/>
          </a:p>
          <a:p>
            <a:pPr lvl="1"/>
            <a:endParaRPr lang="de-DE" dirty="0"/>
          </a:p>
          <a:p>
            <a:pPr lvl="1"/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22D2A17-C6CB-ADB0-68F8-23348CF64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660" y="1273670"/>
            <a:ext cx="6331669" cy="327020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FE32799-0943-6747-376D-5177F9B80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2532" y="3562352"/>
            <a:ext cx="7044097" cy="195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19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Design">
  <a:themeElements>
    <a:clrScheme name="Corporate Design Farben DFN 2017">
      <a:dk1>
        <a:srgbClr val="4C4D4C"/>
      </a:dk1>
      <a:lt1>
        <a:srgbClr val="FFFFFF"/>
      </a:lt1>
      <a:dk2>
        <a:srgbClr val="0089BF"/>
      </a:dk2>
      <a:lt2>
        <a:srgbClr val="DAE9F1"/>
      </a:lt2>
      <a:accent1>
        <a:srgbClr val="EC952D"/>
      </a:accent1>
      <a:accent2>
        <a:srgbClr val="912A7D"/>
      </a:accent2>
      <a:accent3>
        <a:srgbClr val="91BF3E"/>
      </a:accent3>
      <a:accent4>
        <a:srgbClr val="4C4D4C"/>
      </a:accent4>
      <a:accent5>
        <a:srgbClr val="00639B"/>
      </a:accent5>
      <a:accent6>
        <a:srgbClr val="0084BF"/>
      </a:accent6>
      <a:hlink>
        <a:srgbClr val="912A7D"/>
      </a:hlink>
      <a:folHlink>
        <a:srgbClr val="738F97"/>
      </a:folHlink>
    </a:clrScheme>
    <a:fontScheme name="Consolas-Verdana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ispiel präsenation CD" id="{498956D8-B4F7-E943-AE87-25BA1B5B12CA}" vid="{D75A942B-1B4F-F04E-AD54-0456A4F86E6B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1617</Words>
  <Application>Microsoft Macintosh PowerPoint</Application>
  <PresentationFormat>Breitbild</PresentationFormat>
  <Paragraphs>366</Paragraphs>
  <Slides>30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8" baseType="lpstr">
      <vt:lpstr>Arial</vt:lpstr>
      <vt:lpstr>Calibri</vt:lpstr>
      <vt:lpstr>Inter</vt:lpstr>
      <vt:lpstr>LucidaGrande</vt:lpstr>
      <vt:lpstr>Segoe UI Emoji</vt:lpstr>
      <vt:lpstr>Verdana</vt:lpstr>
      <vt:lpstr>Wingdings</vt:lpstr>
      <vt:lpstr>Office-Design</vt:lpstr>
      <vt:lpstr>PowerPoint-Präsentation</vt:lpstr>
      <vt:lpstr>Neues zu DFNconf und DFNFernsprechen</vt:lpstr>
      <vt:lpstr>Agenda</vt:lpstr>
      <vt:lpstr>Bevor es losgeht</vt:lpstr>
      <vt:lpstr>DFNconf</vt:lpstr>
      <vt:lpstr>Was ist DFNconf?</vt:lpstr>
      <vt:lpstr>Web- und Videokonferenzdienste</vt:lpstr>
      <vt:lpstr>Anzahl durchgeführter Meetings</vt:lpstr>
      <vt:lpstr>Update DFNVideokonferenz (Pexip)</vt:lpstr>
      <vt:lpstr>Update DFNVideokonferenz (Pexip)</vt:lpstr>
      <vt:lpstr>Update DFNWebkonferenz (Adobe Connect)</vt:lpstr>
      <vt:lpstr>Rahmenverträge für cloud-basierte Web- und Videokonferenzdienste</vt:lpstr>
      <vt:lpstr>Hintergrund</vt:lpstr>
      <vt:lpstr>Welche Rahmenverträge sind aktiv</vt:lpstr>
      <vt:lpstr>Neuigkeiten bei den Rahmenverträgen (1/3)</vt:lpstr>
      <vt:lpstr>Neuigkeiten bei den Rahmenverträgen (2/3)</vt:lpstr>
      <vt:lpstr>Neuigkeiten bei den Rahmenverträgen (3/3)</vt:lpstr>
      <vt:lpstr>Nutzung der Rahmenverträge (1/2)</vt:lpstr>
      <vt:lpstr>Nutzung der Rahmenverträge (2/2)</vt:lpstr>
      <vt:lpstr>Weitere Erkenntnisse</vt:lpstr>
      <vt:lpstr>DFNFernsprechen</vt:lpstr>
      <vt:lpstr>DFNFernsprechen: aktuelle Zahlen</vt:lpstr>
      <vt:lpstr>Verbindungsvolumen</vt:lpstr>
      <vt:lpstr>Entwicklung VoIP-Centrex</vt:lpstr>
      <vt:lpstr>Umstellung der VoIP-Verschlüsselung</vt:lpstr>
      <vt:lpstr>Migration SMS-Gateway</vt:lpstr>
      <vt:lpstr>Neuer Rechnungsdienstleister</vt:lpstr>
      <vt:lpstr>Ausblick: Neues Auftragsportal</vt:lpstr>
      <vt:lpstr>Wo gibt es weitere Informationen?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Präsentationstitel</dc:title>
  <dc:creator>Nina Bark</dc:creator>
  <cp:lastModifiedBy>Nina Bark</cp:lastModifiedBy>
  <cp:revision>329</cp:revision>
  <cp:lastPrinted>2017-11-13T15:13:12Z</cp:lastPrinted>
  <dcterms:created xsi:type="dcterms:W3CDTF">2017-07-18T10:57:16Z</dcterms:created>
  <dcterms:modified xsi:type="dcterms:W3CDTF">2023-03-27T18:36:54Z</dcterms:modified>
</cp:coreProperties>
</file>